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77"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3"/>
    <p:restoredTop sz="94610"/>
  </p:normalViewPr>
  <p:slideViewPr>
    <p:cSldViewPr snapToGrid="0" snapToObjects="1">
      <p:cViewPr>
        <p:scale>
          <a:sx n="116" d="100"/>
          <a:sy n="116" d="100"/>
        </p:scale>
        <p:origin x="2240" y="1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208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quotes (for reference while presenting):
INTENSE — Braganza v BP Shipping [2015] 1 WLR 1661 at [30]: “the decision is made rationally (as well as in good faith) and consistently with its contractual purpose. For my part, I would include both limbs of the Wednesbury formulation in the rationality test”. Gagliardi v Evolution Capital Management [2025] EWHC 3214 (Comm) at [296]: full Braganza test — outcome and process rationality — applied to a bonus dispute.
MIDDLE — Sucden Financial v TMT Metals [2024] EWHC 1051 (Comm) at [47]: broker’s “obligation … not to act in an arbitrary or capricious manner when exercising the contractual entitlement” to issue a margin call. Socimer International Bank v Standard Bank [2008] Bus LR 1304 at [66]: “a decision-maker’s discretion will be limited … by concepts of honesty, good faith, and genuineness, and the need for the absence of arbitrariness, capriciousness, perversity and irrationality.”
LESS INTENSE — Lehman Brothers v ExxonMobil [2016] EWHC 2699 (Comm) at [284]–[287]: sufficient to “say that the test is one of rationality, applied in a commercial manner”, excluding the ‘all relevant considerations’ limb of Braganza. Property Alliance Group v RBS [2018] 1 WLR 3529 at [169]: a power (to commission a valuation) must be exercised in pursuit of legitimate commercial aims, not to vex maliciously, nor for a purpose unrelated to legitimate interests or that could not rationally advance them. Macdonald Hotels v Bank of Scotland [2025] EWHC 32 (Comm) at [167]: bank could act in its own best interests and need not balance the counterparty’s — but could not refuse consent for reasons unconnected with what it perceived to be its own commercial interests, or where no reasonable bank could have refused.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3860"/>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4747108" y="713232"/>
            <a:ext cx="2697480" cy="1723221"/>
          </a:xfrm>
          <a:prstGeom prst="rect">
            <a:avLst/>
          </a:prstGeom>
        </p:spPr>
      </p:pic>
      <p:sp>
        <p:nvSpPr>
          <p:cNvPr id="3" name="Text 0"/>
          <p:cNvSpPr txBox="1"/>
          <p:nvPr/>
        </p:nvSpPr>
        <p:spPr>
          <a:xfrm>
            <a:off x="609905" y="2788920"/>
            <a:ext cx="10972800" cy="1691640"/>
          </a:xfrm>
          <a:prstGeom prst="rect">
            <a:avLst/>
          </a:prstGeom>
          <a:noFill/>
          <a:ln/>
        </p:spPr>
        <p:txBody>
          <a:bodyPr wrap="square" lIns="0" tIns="0" rIns="0" bIns="0" rtlCol="0" anchor="ctr"/>
          <a:lstStyle/>
          <a:p>
            <a:pPr marL="0" indent="0" algn="ctr">
              <a:lnSpc>
                <a:spcPct val="114000"/>
              </a:lnSpc>
              <a:buNone/>
            </a:pPr>
            <a:r>
              <a:rPr lang="en-US" sz="3600" b="1" dirty="0">
                <a:solidFill>
                  <a:srgbClr val="FFFFFF"/>
                </a:solidFill>
                <a:latin typeface="Cambria" pitchFamily="34" charset="0"/>
                <a:ea typeface="Cambria" pitchFamily="34" charset="-122"/>
                <a:cs typeface="Cambria" pitchFamily="34" charset="-120"/>
              </a:rPr>
              <a:t>Constraints on contractual decision-making:</a:t>
            </a:r>
            <a:endParaRPr lang="en-US" sz="3600" dirty="0"/>
          </a:p>
          <a:p>
            <a:pPr marL="0" indent="0" algn="ctr">
              <a:lnSpc>
                <a:spcPct val="114000"/>
              </a:lnSpc>
              <a:buNone/>
            </a:pPr>
            <a:r>
              <a:rPr lang="en-US" sz="3600" b="1" dirty="0">
                <a:solidFill>
                  <a:srgbClr val="FFFFFF"/>
                </a:solidFill>
                <a:latin typeface="Cambria" pitchFamily="34" charset="0"/>
                <a:ea typeface="Cambria" pitchFamily="34" charset="-122"/>
                <a:cs typeface="Cambria" pitchFamily="34" charset="-120"/>
              </a:rPr>
              <a:t>unresolved issues</a:t>
            </a:r>
            <a:endParaRPr lang="en-US" sz="3600" dirty="0"/>
          </a:p>
        </p:txBody>
      </p:sp>
      <p:sp>
        <p:nvSpPr>
          <p:cNvPr id="4" name="Text 1"/>
          <p:cNvSpPr txBox="1"/>
          <p:nvPr/>
        </p:nvSpPr>
        <p:spPr>
          <a:xfrm>
            <a:off x="914400" y="4846320"/>
            <a:ext cx="10360152" cy="457200"/>
          </a:xfrm>
          <a:prstGeom prst="rect">
            <a:avLst/>
          </a:prstGeom>
          <a:noFill/>
          <a:ln/>
        </p:spPr>
        <p:txBody>
          <a:bodyPr wrap="square" lIns="0" tIns="0" rIns="0" bIns="0" rtlCol="0" anchor="ctr"/>
          <a:lstStyle/>
          <a:p>
            <a:pPr marL="0" indent="0" algn="ctr">
              <a:buNone/>
            </a:pPr>
            <a:r>
              <a:rPr lang="en-US" sz="2100" dirty="0">
                <a:solidFill>
                  <a:srgbClr val="CADCFC"/>
                </a:solidFill>
                <a:latin typeface="Cambria" pitchFamily="34" charset="0"/>
                <a:ea typeface="Cambria" pitchFamily="34" charset="-122"/>
                <a:cs typeface="Cambria" pitchFamily="34" charset="-120"/>
              </a:rPr>
              <a:t>Fred Hobson KC   ·   Vanshaj Jain</a:t>
            </a:r>
            <a:endParaRPr lang="en-US" sz="2100" dirty="0"/>
          </a:p>
        </p:txBody>
      </p:sp>
      <p:sp>
        <p:nvSpPr>
          <p:cNvPr id="5" name="Text 2"/>
          <p:cNvSpPr txBox="1"/>
          <p:nvPr/>
        </p:nvSpPr>
        <p:spPr>
          <a:xfrm>
            <a:off x="914400" y="5468112"/>
            <a:ext cx="10360152" cy="384048"/>
          </a:xfrm>
          <a:prstGeom prst="rect">
            <a:avLst/>
          </a:prstGeom>
          <a:noFill/>
          <a:ln/>
        </p:spPr>
        <p:txBody>
          <a:bodyPr wrap="square" lIns="0" tIns="0" rIns="0" bIns="0" rtlCol="0" anchor="ctr"/>
          <a:lstStyle/>
          <a:p>
            <a:pPr marL="0" indent="0" algn="ctr">
              <a:buNone/>
            </a:pPr>
            <a:r>
              <a:rPr lang="en-US" sz="1400" kern="0" spc="100" dirty="0">
                <a:solidFill>
                  <a:srgbClr val="8FA9CC"/>
                </a:solidFill>
                <a:latin typeface="Calibri" pitchFamily="34" charset="0"/>
                <a:ea typeface="Calibri" pitchFamily="34" charset="-122"/>
                <a:cs typeface="Calibri" pitchFamily="34" charset="-120"/>
              </a:rPr>
              <a:t>London Solicitors Litigation Association   |   9 September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53860"/>
        </a:solidFill>
        <a:effectLst/>
      </p:bgPr>
    </p:bg>
    <p:spTree>
      <p:nvGrpSpPr>
        <p:cNvPr id="1" name=""/>
        <p:cNvGrpSpPr/>
        <p:nvPr/>
      </p:nvGrpSpPr>
      <p:grpSpPr>
        <a:xfrm>
          <a:off x="0" y="0"/>
          <a:ext cx="0" cy="0"/>
          <a:chOff x="0" y="0"/>
          <a:chExt cx="0" cy="0"/>
        </a:xfrm>
      </p:grpSpPr>
      <p:sp>
        <p:nvSpPr>
          <p:cNvPr id="2" name="Text 0"/>
          <p:cNvSpPr txBox="1"/>
          <p:nvPr/>
        </p:nvSpPr>
        <p:spPr>
          <a:xfrm>
            <a:off x="914400" y="1783080"/>
            <a:ext cx="2926080" cy="2011680"/>
          </a:xfrm>
          <a:prstGeom prst="rect">
            <a:avLst/>
          </a:prstGeom>
          <a:noFill/>
          <a:ln/>
        </p:spPr>
        <p:txBody>
          <a:bodyPr wrap="square" lIns="0" tIns="0" rIns="0" bIns="0" rtlCol="0" anchor="ctr"/>
          <a:lstStyle/>
          <a:p>
            <a:pPr marL="0" indent="0" algn="l">
              <a:buNone/>
            </a:pPr>
            <a:r>
              <a:rPr lang="en-US" sz="13000" b="1" dirty="0">
                <a:solidFill>
                  <a:srgbClr val="27547F"/>
                </a:solidFill>
                <a:latin typeface="Cambria" pitchFamily="34" charset="0"/>
                <a:ea typeface="Cambria" pitchFamily="34" charset="-122"/>
                <a:cs typeface="Cambria" pitchFamily="34" charset="-120"/>
              </a:rPr>
              <a:t>01</a:t>
            </a:r>
            <a:endParaRPr lang="en-US" sz="13000" dirty="0"/>
          </a:p>
        </p:txBody>
      </p:sp>
      <p:sp>
        <p:nvSpPr>
          <p:cNvPr id="3" name="Text 1"/>
          <p:cNvSpPr txBox="1"/>
          <p:nvPr/>
        </p:nvSpPr>
        <p:spPr>
          <a:xfrm>
            <a:off x="1024128" y="3675888"/>
            <a:ext cx="3657600" cy="365760"/>
          </a:xfrm>
          <a:prstGeom prst="rect">
            <a:avLst/>
          </a:prstGeom>
          <a:noFill/>
          <a:ln/>
        </p:spPr>
        <p:txBody>
          <a:bodyPr wrap="square" lIns="0" tIns="0" rIns="0" bIns="0" rtlCol="0" anchor="ctr"/>
          <a:lstStyle/>
          <a:p>
            <a:pPr marL="0" indent="0">
              <a:buNone/>
            </a:pPr>
            <a:r>
              <a:rPr lang="en-US" sz="1400" b="1" kern="0" spc="400" dirty="0">
                <a:solidFill>
                  <a:srgbClr val="CADCFC"/>
                </a:solidFill>
                <a:latin typeface="Calibri" pitchFamily="34" charset="0"/>
                <a:ea typeface="Calibri" pitchFamily="34" charset="-122"/>
                <a:cs typeface="Calibri" pitchFamily="34" charset="-120"/>
              </a:rPr>
              <a:t>PART ONE</a:t>
            </a:r>
            <a:endParaRPr lang="en-US" sz="1400" dirty="0"/>
          </a:p>
        </p:txBody>
      </p:sp>
      <p:sp>
        <p:nvSpPr>
          <p:cNvPr id="4" name="Shape 2"/>
          <p:cNvSpPr/>
          <p:nvPr/>
        </p:nvSpPr>
        <p:spPr>
          <a:xfrm>
            <a:off x="5074920" y="1965960"/>
            <a:ext cx="18288" cy="3108960"/>
          </a:xfrm>
          <a:prstGeom prst="rect">
            <a:avLst/>
          </a:prstGeom>
          <a:solidFill>
            <a:srgbClr val="2C5A85"/>
          </a:solidFill>
          <a:ln w="12700">
            <a:solidFill>
              <a:srgbClr val="2C5A85"/>
            </a:solidFill>
            <a:prstDash val="solid"/>
          </a:ln>
        </p:spPr>
        <p:txBody>
          <a:bodyPr/>
          <a:lstStyle/>
          <a:p>
            <a:endParaRPr lang="en-US"/>
          </a:p>
        </p:txBody>
      </p:sp>
      <p:sp>
        <p:nvSpPr>
          <p:cNvPr id="5" name="Text 3"/>
          <p:cNvSpPr txBox="1"/>
          <p:nvPr/>
        </p:nvSpPr>
        <p:spPr>
          <a:xfrm>
            <a:off x="5532120" y="2240280"/>
            <a:ext cx="5852160" cy="1371600"/>
          </a:xfrm>
          <a:prstGeom prst="rect">
            <a:avLst/>
          </a:prstGeom>
          <a:noFill/>
          <a:ln/>
        </p:spPr>
        <p:txBody>
          <a:bodyPr wrap="square" lIns="0" tIns="0" rIns="0" bIns="0" rtlCol="0" anchor="b"/>
          <a:lstStyle/>
          <a:p>
            <a:pPr marL="0" indent="0">
              <a:buNone/>
            </a:pPr>
            <a:r>
              <a:rPr lang="en-US" sz="4000" b="1" dirty="0">
                <a:solidFill>
                  <a:srgbClr val="FFFFFF"/>
                </a:solidFill>
                <a:latin typeface="Cambria" pitchFamily="34" charset="0"/>
                <a:ea typeface="Cambria" pitchFamily="34" charset="-122"/>
                <a:cs typeface="Cambria" pitchFamily="34" charset="-120"/>
              </a:rPr>
              <a:t>Liability</a:t>
            </a:r>
            <a:endParaRPr lang="en-US" sz="4000" dirty="0"/>
          </a:p>
        </p:txBody>
      </p:sp>
      <p:sp>
        <p:nvSpPr>
          <p:cNvPr id="6" name="Text 4"/>
          <p:cNvSpPr txBox="1"/>
          <p:nvPr/>
        </p:nvSpPr>
        <p:spPr>
          <a:xfrm>
            <a:off x="5532120" y="3767328"/>
            <a:ext cx="5852160" cy="1005840"/>
          </a:xfrm>
          <a:prstGeom prst="rect">
            <a:avLst/>
          </a:prstGeom>
          <a:noFill/>
          <a:ln/>
        </p:spPr>
        <p:txBody>
          <a:bodyPr wrap="square" lIns="0" tIns="0" rIns="0" bIns="0" rtlCol="0" anchor="ctr"/>
          <a:lstStyle/>
          <a:p>
            <a:pPr marL="0" indent="0">
              <a:lnSpc>
                <a:spcPct val="125000"/>
              </a:lnSpc>
              <a:buNone/>
            </a:pPr>
            <a:r>
              <a:rPr lang="en-US" sz="1600" dirty="0">
                <a:solidFill>
                  <a:srgbClr val="CADCFC"/>
                </a:solidFill>
                <a:latin typeface="Calibri" pitchFamily="34" charset="0"/>
                <a:ea typeface="Calibri" pitchFamily="34" charset="-122"/>
                <a:cs typeface="Calibri" pitchFamily="34" charset="-120"/>
              </a:rPr>
              <a:t>When the Braganza constraint applies, what it requires, and how intensely it bites.</a:t>
            </a:r>
            <a:endParaRPr lang="en-US" sz="1600" dirty="0"/>
          </a:p>
        </p:txBody>
      </p:sp>
      <p:sp>
        <p:nvSpPr>
          <p:cNvPr id="7" name="Text 5"/>
          <p:cNvSpPr txBox="1"/>
          <p:nvPr/>
        </p:nvSpPr>
        <p:spPr>
          <a:xfrm>
            <a:off x="5532120" y="4773168"/>
            <a:ext cx="5852160" cy="365760"/>
          </a:xfrm>
          <a:prstGeom prst="rect">
            <a:avLst/>
          </a:prstGeom>
          <a:noFill/>
          <a:ln/>
        </p:spPr>
        <p:txBody>
          <a:bodyPr wrap="square" lIns="0" tIns="0" rIns="0" bIns="0" rtlCol="0" anchor="ctr"/>
          <a:lstStyle/>
          <a:p>
            <a:pPr marL="0" indent="0">
              <a:buNone/>
            </a:pPr>
            <a:r>
              <a:rPr lang="en-US" sz="1400" b="1" kern="0" spc="200" dirty="0">
                <a:solidFill>
                  <a:srgbClr val="8FA9CC"/>
                </a:solidFill>
                <a:latin typeface="Calibri" pitchFamily="34" charset="0"/>
                <a:ea typeface="Calibri" pitchFamily="34" charset="-122"/>
                <a:cs typeface="Calibri" pitchFamily="34" charset="-120"/>
              </a:rPr>
              <a:t>FRED HOBSON KC</a:t>
            </a:r>
            <a:endParaRPr lang="en-US" sz="1400" dirty="0"/>
          </a:p>
        </p:txBody>
      </p:sp>
      <p:pic>
        <p:nvPicPr>
          <p:cNvPr id="8" name="Image 0" descr="logo_white.png"/>
          <p:cNvPicPr>
            <a:picLocks noChangeAspect="1"/>
          </p:cNvPicPr>
          <p:nvPr/>
        </p:nvPicPr>
        <p:blipFill>
          <a:blip r:embed="rId3"/>
          <a:stretch>
            <a:fillRect/>
          </a:stretch>
        </p:blipFill>
        <p:spPr>
          <a:xfrm>
            <a:off x="10387584" y="5742432"/>
            <a:ext cx="1344168" cy="8586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E79385A7-3B87-13BE-509E-3F230A28565F}"/>
              </a:ext>
            </a:extLst>
          </p:cNvPr>
          <p:cNvSpPr txBox="1"/>
          <p:nvPr/>
        </p:nvSpPr>
        <p:spPr>
          <a:xfrm>
            <a:off x="457200" y="256032"/>
            <a:ext cx="11274552" cy="502920"/>
          </a:xfrm>
          <a:prstGeom prst="rect">
            <a:avLst/>
          </a:prstGeom>
          <a:noFill/>
          <a:ln/>
        </p:spPr>
        <p:txBody>
          <a:bodyPr wrap="square" lIns="0" tIns="0" rIns="0" bIns="0" rtlCol="0" anchor="ctr"/>
          <a:lstStyle/>
          <a:p>
            <a:pPr marL="0" indent="0" algn="l">
              <a:buNone/>
            </a:pPr>
            <a:r>
              <a:rPr lang="en-US" sz="2500" b="1" dirty="0">
                <a:solidFill>
                  <a:srgbClr val="1E2761"/>
                </a:solidFill>
                <a:latin typeface="Cambria" pitchFamily="34" charset="0"/>
                <a:ea typeface="Cambria" pitchFamily="34" charset="-122"/>
                <a:cs typeface="Cambria" pitchFamily="34" charset="-120"/>
              </a:rPr>
              <a:t>Where the Braganza constraint applies — and where it does not</a:t>
            </a:r>
            <a:endParaRPr lang="en-US" sz="2500" dirty="0"/>
          </a:p>
        </p:txBody>
      </p:sp>
      <p:sp>
        <p:nvSpPr>
          <p:cNvPr id="5" name="Shape 1">
            <a:extLst>
              <a:ext uri="{FF2B5EF4-FFF2-40B4-BE49-F238E27FC236}">
                <a16:creationId xmlns:a16="http://schemas.microsoft.com/office/drawing/2014/main" id="{1FDDFF70-8952-D475-59F8-2DC77B251704}"/>
              </a:ext>
            </a:extLst>
          </p:cNvPr>
          <p:cNvSpPr/>
          <p:nvPr/>
        </p:nvSpPr>
        <p:spPr>
          <a:xfrm>
            <a:off x="457200" y="914400"/>
            <a:ext cx="5481828" cy="5623560"/>
          </a:xfrm>
          <a:prstGeom prst="roundRect">
            <a:avLst>
              <a:gd name="adj" fmla="val 1001"/>
            </a:avLst>
          </a:prstGeom>
          <a:solidFill>
            <a:srgbClr val="EAF2EC"/>
          </a:solidFill>
          <a:ln w="9525">
            <a:solidFill>
              <a:srgbClr val="2C6E49"/>
            </a:solidFill>
            <a:prstDash val="solid"/>
          </a:ln>
        </p:spPr>
        <p:txBody>
          <a:bodyPr/>
          <a:lstStyle/>
          <a:p>
            <a:endParaRPr lang="en-GB"/>
          </a:p>
        </p:txBody>
      </p:sp>
      <p:sp>
        <p:nvSpPr>
          <p:cNvPr id="7" name="Shape 2">
            <a:extLst>
              <a:ext uri="{FF2B5EF4-FFF2-40B4-BE49-F238E27FC236}">
                <a16:creationId xmlns:a16="http://schemas.microsoft.com/office/drawing/2014/main" id="{8312D733-52D9-4E96-6C47-6612DA2ECD69}"/>
              </a:ext>
            </a:extLst>
          </p:cNvPr>
          <p:cNvSpPr/>
          <p:nvPr/>
        </p:nvSpPr>
        <p:spPr>
          <a:xfrm>
            <a:off x="6249924" y="914400"/>
            <a:ext cx="5481828" cy="5623560"/>
          </a:xfrm>
          <a:prstGeom prst="roundRect">
            <a:avLst>
              <a:gd name="adj" fmla="val 1001"/>
            </a:avLst>
          </a:prstGeom>
          <a:solidFill>
            <a:srgbClr val="F6EAEA"/>
          </a:solidFill>
          <a:ln w="9525">
            <a:solidFill>
              <a:srgbClr val="9E2A2B"/>
            </a:solidFill>
            <a:prstDash val="solid"/>
          </a:ln>
        </p:spPr>
        <p:txBody>
          <a:bodyPr/>
          <a:lstStyle/>
          <a:p>
            <a:endParaRPr lang="en-GB"/>
          </a:p>
        </p:txBody>
      </p:sp>
      <p:sp>
        <p:nvSpPr>
          <p:cNvPr id="9" name="Shape 3">
            <a:extLst>
              <a:ext uri="{FF2B5EF4-FFF2-40B4-BE49-F238E27FC236}">
                <a16:creationId xmlns:a16="http://schemas.microsoft.com/office/drawing/2014/main" id="{D672C264-1397-7815-DD57-E16843AC1D5E}"/>
              </a:ext>
            </a:extLst>
          </p:cNvPr>
          <p:cNvSpPr/>
          <p:nvPr/>
        </p:nvSpPr>
        <p:spPr>
          <a:xfrm>
            <a:off x="457200" y="914400"/>
            <a:ext cx="5481828" cy="457200"/>
          </a:xfrm>
          <a:prstGeom prst="roundRect">
            <a:avLst>
              <a:gd name="adj" fmla="val 12000"/>
            </a:avLst>
          </a:prstGeom>
          <a:solidFill>
            <a:srgbClr val="1F5236"/>
          </a:solidFill>
          <a:ln/>
        </p:spPr>
        <p:txBody>
          <a:bodyPr/>
          <a:lstStyle/>
          <a:p>
            <a:endParaRPr lang="en-GB"/>
          </a:p>
        </p:txBody>
      </p:sp>
      <p:sp>
        <p:nvSpPr>
          <p:cNvPr id="11" name="Text 4">
            <a:extLst>
              <a:ext uri="{FF2B5EF4-FFF2-40B4-BE49-F238E27FC236}">
                <a16:creationId xmlns:a16="http://schemas.microsoft.com/office/drawing/2014/main" id="{2FFF17A8-58C1-A672-0EFC-B74F1E41643C}"/>
              </a:ext>
            </a:extLst>
          </p:cNvPr>
          <p:cNvSpPr txBox="1"/>
          <p:nvPr/>
        </p:nvSpPr>
        <p:spPr>
          <a:xfrm>
            <a:off x="621792" y="914400"/>
            <a:ext cx="5152644" cy="457200"/>
          </a:xfrm>
          <a:prstGeom prst="rect">
            <a:avLst/>
          </a:prstGeom>
          <a:noFill/>
          <a:ln/>
        </p:spPr>
        <p:txBody>
          <a:bodyPr wrap="square" lIns="0" tIns="0" rIns="0" bIns="0" rtlCol="0" anchor="ctr"/>
          <a:lstStyle/>
          <a:p>
            <a:pPr marL="0" indent="0" algn="l">
              <a:buNone/>
            </a:pPr>
            <a:r>
              <a:rPr lang="en-US" sz="1400" b="1" dirty="0">
                <a:solidFill>
                  <a:srgbClr val="FFFFFF"/>
                </a:solidFill>
                <a:latin typeface="Arial" pitchFamily="34" charset="0"/>
                <a:ea typeface="Arial" pitchFamily="34" charset="-122"/>
                <a:cs typeface="Arial" pitchFamily="34" charset="-120"/>
              </a:rPr>
              <a:t>APPLIES</a:t>
            </a:r>
            <a:endParaRPr lang="en-US" sz="1400" dirty="0"/>
          </a:p>
        </p:txBody>
      </p:sp>
      <p:sp>
        <p:nvSpPr>
          <p:cNvPr id="13" name="Shape 5">
            <a:extLst>
              <a:ext uri="{FF2B5EF4-FFF2-40B4-BE49-F238E27FC236}">
                <a16:creationId xmlns:a16="http://schemas.microsoft.com/office/drawing/2014/main" id="{D742E8E5-684D-6F66-3F93-F35A57BCD843}"/>
              </a:ext>
            </a:extLst>
          </p:cNvPr>
          <p:cNvSpPr/>
          <p:nvPr/>
        </p:nvSpPr>
        <p:spPr>
          <a:xfrm>
            <a:off x="6249924" y="914400"/>
            <a:ext cx="5481828" cy="457200"/>
          </a:xfrm>
          <a:prstGeom prst="roundRect">
            <a:avLst>
              <a:gd name="adj" fmla="val 12000"/>
            </a:avLst>
          </a:prstGeom>
          <a:solidFill>
            <a:srgbClr val="7A2122"/>
          </a:solidFill>
          <a:ln/>
        </p:spPr>
        <p:txBody>
          <a:bodyPr/>
          <a:lstStyle/>
          <a:p>
            <a:endParaRPr lang="en-GB"/>
          </a:p>
        </p:txBody>
      </p:sp>
      <p:sp>
        <p:nvSpPr>
          <p:cNvPr id="15" name="Text 6">
            <a:extLst>
              <a:ext uri="{FF2B5EF4-FFF2-40B4-BE49-F238E27FC236}">
                <a16:creationId xmlns:a16="http://schemas.microsoft.com/office/drawing/2014/main" id="{1DDB1FD1-CCDB-4ABC-1C3C-CDCB91B660DA}"/>
              </a:ext>
            </a:extLst>
          </p:cNvPr>
          <p:cNvSpPr txBox="1"/>
          <p:nvPr/>
        </p:nvSpPr>
        <p:spPr>
          <a:xfrm>
            <a:off x="6414516" y="914400"/>
            <a:ext cx="5152644" cy="457200"/>
          </a:xfrm>
          <a:prstGeom prst="rect">
            <a:avLst/>
          </a:prstGeom>
          <a:noFill/>
          <a:ln/>
        </p:spPr>
        <p:txBody>
          <a:bodyPr wrap="square" lIns="0" tIns="0" rIns="0" bIns="0" rtlCol="0" anchor="ctr"/>
          <a:lstStyle/>
          <a:p>
            <a:pPr marL="0" indent="0" algn="l">
              <a:buNone/>
            </a:pPr>
            <a:r>
              <a:rPr lang="en-US" sz="1400" b="1" dirty="0">
                <a:solidFill>
                  <a:srgbClr val="FFFFFF"/>
                </a:solidFill>
                <a:latin typeface="Arial" pitchFamily="34" charset="0"/>
                <a:ea typeface="Arial" pitchFamily="34" charset="-122"/>
                <a:cs typeface="Arial" pitchFamily="34" charset="-120"/>
              </a:rPr>
              <a:t>NOT APPLIED</a:t>
            </a:r>
            <a:endParaRPr lang="en-US" sz="1400" dirty="0"/>
          </a:p>
        </p:txBody>
      </p:sp>
      <p:sp>
        <p:nvSpPr>
          <p:cNvPr id="17" name="Text 7">
            <a:extLst>
              <a:ext uri="{FF2B5EF4-FFF2-40B4-BE49-F238E27FC236}">
                <a16:creationId xmlns:a16="http://schemas.microsoft.com/office/drawing/2014/main" id="{2F34BDDF-051D-FABD-2B93-B0F0824E2E4E}"/>
              </a:ext>
            </a:extLst>
          </p:cNvPr>
          <p:cNvSpPr txBox="1"/>
          <p:nvPr/>
        </p:nvSpPr>
        <p:spPr>
          <a:xfrm>
            <a:off x="640080" y="1505908"/>
            <a:ext cx="5116068" cy="4916032"/>
          </a:xfrm>
          <a:prstGeom prst="rect">
            <a:avLst/>
          </a:prstGeom>
          <a:noFill/>
          <a:ln/>
        </p:spPr>
        <p:txBody>
          <a:bodyPr wrap="square" lIns="0" tIns="0" rIns="0" bIns="0" rtlCol="0" anchor="t"/>
          <a:lstStyle/>
          <a:p>
            <a:pPr marL="0" indent="0" algn="l">
              <a:lnSpc>
                <a:spcPct val="100000"/>
              </a:lnSpc>
              <a:buNone/>
            </a:pPr>
            <a:r>
              <a:rPr lang="en-US" sz="1400" b="1" dirty="0">
                <a:solidFill>
                  <a:srgbClr val="1F5236"/>
                </a:solidFill>
                <a:latin typeface="Calibri" pitchFamily="34" charset="0"/>
                <a:ea typeface="Calibri" pitchFamily="34" charset="-122"/>
                <a:cs typeface="Calibri" pitchFamily="34" charset="-120"/>
              </a:rPr>
              <a:t>1.  </a:t>
            </a:r>
            <a:r>
              <a:rPr lang="en-US" sz="1400" b="1" dirty="0">
                <a:solidFill>
                  <a:srgbClr val="23262F"/>
                </a:solidFill>
                <a:latin typeface="Calibri" pitchFamily="34" charset="0"/>
                <a:ea typeface="Calibri" pitchFamily="34" charset="-122"/>
                <a:cs typeface="Calibri" pitchFamily="34" charset="-120"/>
              </a:rPr>
              <a:t>Making a factual determination.</a:t>
            </a:r>
            <a:endParaRPr lang="en-US" sz="1400" dirty="0"/>
          </a:p>
          <a:p>
            <a:pPr marL="0" lvl="1" indent="0" algn="l">
              <a:lnSpc>
                <a:spcPct val="100000"/>
              </a:lnSpc>
              <a:buNone/>
            </a:pPr>
            <a:r>
              <a:rPr lang="en-US" sz="1400" dirty="0">
                <a:solidFill>
                  <a:srgbClr val="23262F"/>
                </a:solidFill>
                <a:latin typeface="Calibri" pitchFamily="34" charset="0"/>
                <a:ea typeface="Calibri" pitchFamily="34" charset="-122"/>
                <a:cs typeface="Calibri" pitchFamily="34" charset="-120"/>
              </a:rPr>
              <a:t>–  Did the employee commit suicide?  </a:t>
            </a:r>
            <a:r>
              <a:rPr lang="en-US" sz="1400" i="1" dirty="0">
                <a:solidFill>
                  <a:srgbClr val="5F6577"/>
                </a:solidFill>
                <a:latin typeface="Calibri" pitchFamily="34" charset="0"/>
                <a:ea typeface="Calibri" pitchFamily="34" charset="-122"/>
                <a:cs typeface="Calibri" pitchFamily="34" charset="-120"/>
              </a:rPr>
              <a:t>Braganza v BP Shipping [2015] 1 WLR 1661</a:t>
            </a:r>
            <a:endParaRPr lang="en-US" sz="1400" dirty="0"/>
          </a:p>
          <a:p>
            <a:pPr marL="0" lvl="1" indent="0" algn="l">
              <a:lnSpc>
                <a:spcPct val="100000"/>
              </a:lnSpc>
              <a:buNone/>
            </a:pPr>
            <a:r>
              <a:rPr lang="en-US" sz="1400" dirty="0">
                <a:solidFill>
                  <a:srgbClr val="23262F"/>
                </a:solidFill>
                <a:latin typeface="Calibri" pitchFamily="34" charset="0"/>
                <a:ea typeface="Calibri" pitchFamily="34" charset="-122"/>
                <a:cs typeface="Calibri" pitchFamily="34" charset="-120"/>
              </a:rPr>
              <a:t>–  Is the loading port a safe port?  </a:t>
            </a:r>
            <a:r>
              <a:rPr lang="en-US" sz="1400" i="1" dirty="0">
                <a:solidFill>
                  <a:srgbClr val="5F6577"/>
                </a:solidFill>
                <a:latin typeface="Calibri" pitchFamily="34" charset="0"/>
                <a:ea typeface="Calibri" pitchFamily="34" charset="-122"/>
                <a:cs typeface="Calibri" pitchFamily="34" charset="-120"/>
              </a:rPr>
              <a:t>The Product Star [1993] 1 Lloyd’s Rep 397</a:t>
            </a:r>
            <a:endParaRPr lang="en-US" sz="1400" dirty="0"/>
          </a:p>
          <a:p>
            <a:pPr marL="0" indent="0" algn="l">
              <a:lnSpc>
                <a:spcPct val="100000"/>
              </a:lnSpc>
              <a:buNone/>
            </a:pPr>
            <a:r>
              <a:rPr lang="en-US" sz="1400" b="1" dirty="0">
                <a:solidFill>
                  <a:srgbClr val="1F5236"/>
                </a:solidFill>
                <a:latin typeface="Calibri" pitchFamily="34" charset="0"/>
                <a:ea typeface="Calibri" pitchFamily="34" charset="-122"/>
                <a:cs typeface="Calibri" pitchFamily="34" charset="-120"/>
              </a:rPr>
              <a:t>2.  </a:t>
            </a:r>
            <a:r>
              <a:rPr lang="en-US" sz="1400" b="1" dirty="0">
                <a:solidFill>
                  <a:srgbClr val="23262F"/>
                </a:solidFill>
                <a:latin typeface="Calibri" pitchFamily="34" charset="0"/>
                <a:ea typeface="Calibri" pitchFamily="34" charset="-122"/>
                <a:cs typeface="Calibri" pitchFamily="34" charset="-120"/>
              </a:rPr>
              <a:t>Valuation of assets.</a:t>
            </a:r>
            <a:endParaRPr lang="en-US" sz="1400" dirty="0"/>
          </a:p>
          <a:p>
            <a:pPr marL="0" lvl="1" indent="0" algn="l">
              <a:lnSpc>
                <a:spcPct val="100000"/>
              </a:lnSpc>
              <a:spcAft>
                <a:spcPts val="600"/>
              </a:spcAft>
              <a:buNone/>
            </a:pPr>
            <a:r>
              <a:rPr lang="en-US" sz="1400" i="1" dirty="0">
                <a:solidFill>
                  <a:srgbClr val="5F6577"/>
                </a:solidFill>
                <a:latin typeface="Calibri" pitchFamily="34" charset="0"/>
                <a:ea typeface="Calibri" pitchFamily="34" charset="-122"/>
                <a:cs typeface="Calibri" pitchFamily="34" charset="-120"/>
              </a:rPr>
              <a:t>Socimer International Bank v Standard Bank [2008] Bus LR 1304</a:t>
            </a:r>
            <a:endParaRPr lang="en-US" sz="1400" dirty="0"/>
          </a:p>
          <a:p>
            <a:pPr marL="0" indent="0" algn="l">
              <a:lnSpc>
                <a:spcPct val="100000"/>
              </a:lnSpc>
              <a:buNone/>
            </a:pPr>
            <a:r>
              <a:rPr lang="en-US" sz="1400" b="1" dirty="0">
                <a:solidFill>
                  <a:srgbClr val="1F5236"/>
                </a:solidFill>
                <a:latin typeface="Calibri" pitchFamily="34" charset="0"/>
                <a:ea typeface="Calibri" pitchFamily="34" charset="-122"/>
                <a:cs typeface="Calibri" pitchFamily="34" charset="-120"/>
              </a:rPr>
              <a:t>3.  </a:t>
            </a:r>
            <a:r>
              <a:rPr lang="en-US" sz="1400" b="1" dirty="0">
                <a:solidFill>
                  <a:srgbClr val="23262F"/>
                </a:solidFill>
                <a:latin typeface="Calibri" pitchFamily="34" charset="0"/>
                <a:ea typeface="Calibri" pitchFamily="34" charset="-122"/>
                <a:cs typeface="Calibri" pitchFamily="34" charset="-120"/>
              </a:rPr>
              <a:t>Varying obligations — e.g. setting the rate on a variable-rate loan.</a:t>
            </a:r>
            <a:endParaRPr lang="en-US" sz="1400" dirty="0"/>
          </a:p>
          <a:p>
            <a:pPr marL="0" lvl="1" indent="0" algn="l">
              <a:lnSpc>
                <a:spcPct val="100000"/>
              </a:lnSpc>
              <a:spcAft>
                <a:spcPts val="600"/>
              </a:spcAft>
              <a:buNone/>
            </a:pPr>
            <a:r>
              <a:rPr lang="en-US" sz="1400" i="1" dirty="0">
                <a:solidFill>
                  <a:srgbClr val="5F6577"/>
                </a:solidFill>
                <a:latin typeface="Calibri" pitchFamily="34" charset="0"/>
                <a:ea typeface="Calibri" pitchFamily="34" charset="-122"/>
                <a:cs typeface="Calibri" pitchFamily="34" charset="-120"/>
              </a:rPr>
              <a:t>Paragon Finance v Nash [2002] 1 WLR 685</a:t>
            </a:r>
            <a:endParaRPr lang="en-US" sz="1400" dirty="0"/>
          </a:p>
          <a:p>
            <a:pPr marL="0" indent="0" algn="l">
              <a:lnSpc>
                <a:spcPct val="100000"/>
              </a:lnSpc>
              <a:buNone/>
            </a:pPr>
            <a:r>
              <a:rPr lang="en-US" sz="1400" b="1" dirty="0">
                <a:solidFill>
                  <a:srgbClr val="1F5236"/>
                </a:solidFill>
                <a:latin typeface="Calibri" pitchFamily="34" charset="0"/>
                <a:ea typeface="Calibri" pitchFamily="34" charset="-122"/>
                <a:cs typeface="Calibri" pitchFamily="34" charset="-120"/>
              </a:rPr>
              <a:t>4.  </a:t>
            </a:r>
            <a:r>
              <a:rPr lang="en-US" sz="1400" b="1" dirty="0">
                <a:solidFill>
                  <a:srgbClr val="23262F"/>
                </a:solidFill>
                <a:latin typeface="Calibri" pitchFamily="34" charset="0"/>
                <a:ea typeface="Calibri" pitchFamily="34" charset="-122"/>
                <a:cs typeface="Calibri" pitchFamily="34" charset="-120"/>
              </a:rPr>
              <a:t>Withholding approval for the counterparty to act.</a:t>
            </a:r>
            <a:endParaRPr lang="en-US" sz="1400" dirty="0"/>
          </a:p>
          <a:p>
            <a:pPr marL="0" lvl="1" indent="0" algn="l">
              <a:lnSpc>
                <a:spcPct val="100000"/>
              </a:lnSpc>
              <a:buNone/>
            </a:pPr>
            <a:r>
              <a:rPr lang="en-US" sz="1400" dirty="0">
                <a:solidFill>
                  <a:srgbClr val="23262F"/>
                </a:solidFill>
                <a:latin typeface="Calibri" pitchFamily="34" charset="0"/>
                <a:ea typeface="Calibri" pitchFamily="34" charset="-122"/>
                <a:cs typeface="Calibri" pitchFamily="34" charset="-120"/>
              </a:rPr>
              <a:t>–  Reinsurer approving a settlement.  </a:t>
            </a:r>
            <a:r>
              <a:rPr lang="en-US" sz="1400" i="1" dirty="0">
                <a:solidFill>
                  <a:srgbClr val="5F6577"/>
                </a:solidFill>
                <a:latin typeface="Calibri" pitchFamily="34" charset="0"/>
                <a:ea typeface="Calibri" pitchFamily="34" charset="-122"/>
                <a:cs typeface="Calibri" pitchFamily="34" charset="-120"/>
              </a:rPr>
              <a:t>Gan Insurance v Tai Ping [2001] CLC 1103</a:t>
            </a:r>
            <a:endParaRPr lang="en-US" sz="1400" dirty="0"/>
          </a:p>
          <a:p>
            <a:pPr marL="0" lvl="1" indent="0" algn="l">
              <a:lnSpc>
                <a:spcPct val="100000"/>
              </a:lnSpc>
              <a:buNone/>
            </a:pPr>
            <a:r>
              <a:rPr lang="en-US" sz="1400" dirty="0">
                <a:solidFill>
                  <a:srgbClr val="23262F"/>
                </a:solidFill>
                <a:latin typeface="Calibri" pitchFamily="34" charset="0"/>
                <a:ea typeface="Calibri" pitchFamily="34" charset="-122"/>
                <a:cs typeface="Calibri" pitchFamily="34" charset="-120"/>
              </a:rPr>
              <a:t>–  Board consent to exercise a share option.  </a:t>
            </a:r>
            <a:r>
              <a:rPr lang="en-US" sz="1400" i="1" dirty="0">
                <a:solidFill>
                  <a:srgbClr val="5F6577"/>
                </a:solidFill>
                <a:latin typeface="Calibri" pitchFamily="34" charset="0"/>
                <a:ea typeface="Calibri" pitchFamily="34" charset="-122"/>
                <a:cs typeface="Calibri" pitchFamily="34" charset="-120"/>
              </a:rPr>
              <a:t>Watson v Watchfinder [2017] EWHC 1275 (Comm)</a:t>
            </a:r>
            <a:endParaRPr lang="en-US" sz="1400" dirty="0"/>
          </a:p>
          <a:p>
            <a:r>
              <a:rPr lang="en-US" sz="1400" dirty="0">
                <a:solidFill>
                  <a:srgbClr val="23262F"/>
                </a:solidFill>
                <a:latin typeface="Calibri" pitchFamily="34" charset="0"/>
                <a:ea typeface="Calibri" pitchFamily="34" charset="-122"/>
                <a:cs typeface="Calibri" pitchFamily="34" charset="-120"/>
              </a:rPr>
              <a:t>–  Consent to sell secured assets within the security net.</a:t>
            </a:r>
            <a:endParaRPr lang="en-US" sz="1400" dirty="0"/>
          </a:p>
          <a:p>
            <a:pPr marL="0" lvl="1" indent="0" algn="l">
              <a:lnSpc>
                <a:spcPct val="100000"/>
              </a:lnSpc>
              <a:spcAft>
                <a:spcPts val="600"/>
              </a:spcAft>
              <a:buNone/>
            </a:pPr>
            <a:r>
              <a:rPr lang="en-US" sz="1400" i="1" dirty="0">
                <a:solidFill>
                  <a:srgbClr val="5F6577"/>
                </a:solidFill>
                <a:latin typeface="Calibri" pitchFamily="34" charset="0"/>
                <a:ea typeface="Calibri" pitchFamily="34" charset="-122"/>
                <a:cs typeface="Calibri" pitchFamily="34" charset="-120"/>
              </a:rPr>
              <a:t>Macdonald Hotels [2025] EWHC 32 (Comm)</a:t>
            </a:r>
            <a:endParaRPr lang="en-US" sz="1400" dirty="0"/>
          </a:p>
          <a:p>
            <a:pPr marL="0" indent="0" algn="l">
              <a:lnSpc>
                <a:spcPct val="100000"/>
              </a:lnSpc>
              <a:buNone/>
            </a:pPr>
            <a:r>
              <a:rPr lang="en-US" sz="1400" b="1" dirty="0">
                <a:solidFill>
                  <a:srgbClr val="1F5236"/>
                </a:solidFill>
                <a:latin typeface="Calibri" pitchFamily="34" charset="0"/>
                <a:ea typeface="Calibri" pitchFamily="34" charset="-122"/>
                <a:cs typeface="Calibri" pitchFamily="34" charset="-120"/>
              </a:rPr>
              <a:t>5.  </a:t>
            </a:r>
            <a:r>
              <a:rPr lang="en-US" sz="1400" b="1" dirty="0">
                <a:solidFill>
                  <a:srgbClr val="23262F"/>
                </a:solidFill>
                <a:latin typeface="Calibri" pitchFamily="34" charset="0"/>
                <a:ea typeface="Calibri" pitchFamily="34" charset="-122"/>
                <a:cs typeface="Calibri" pitchFamily="34" charset="-120"/>
              </a:rPr>
              <a:t>Margin calls and close-out powers.</a:t>
            </a:r>
            <a:endParaRPr lang="en-US" sz="1400" dirty="0"/>
          </a:p>
          <a:p>
            <a:pPr marL="0" lvl="1" indent="0" algn="l">
              <a:lnSpc>
                <a:spcPct val="100000"/>
              </a:lnSpc>
              <a:buNone/>
            </a:pPr>
            <a:r>
              <a:rPr lang="en-US" sz="1400" dirty="0">
                <a:solidFill>
                  <a:srgbClr val="23262F"/>
                </a:solidFill>
                <a:latin typeface="Calibri" pitchFamily="34" charset="0"/>
                <a:ea typeface="Calibri" pitchFamily="34" charset="-122"/>
                <a:cs typeface="Calibri" pitchFamily="34" charset="-120"/>
              </a:rPr>
              <a:t>–  No arbitrary/capricious margin call.  </a:t>
            </a:r>
            <a:r>
              <a:rPr lang="en-US" sz="1400" i="1" dirty="0">
                <a:solidFill>
                  <a:srgbClr val="5F6577"/>
                </a:solidFill>
                <a:latin typeface="Calibri" pitchFamily="34" charset="0"/>
                <a:ea typeface="Calibri" pitchFamily="34" charset="-122"/>
                <a:cs typeface="Calibri" pitchFamily="34" charset="-120"/>
              </a:rPr>
              <a:t>Sucden Financial v TMT Metals [2024] EWHC 1051 (Comm)</a:t>
            </a:r>
            <a:endParaRPr lang="en-US" sz="1400" dirty="0"/>
          </a:p>
          <a:p>
            <a:pPr marL="0" lvl="1" indent="0" algn="l">
              <a:lnSpc>
                <a:spcPct val="100000"/>
              </a:lnSpc>
              <a:buNone/>
            </a:pPr>
            <a:r>
              <a:rPr lang="en-US" sz="1400" dirty="0">
                <a:solidFill>
                  <a:srgbClr val="23262F"/>
                </a:solidFill>
                <a:latin typeface="Calibri" pitchFamily="34" charset="0"/>
                <a:ea typeface="Calibri" pitchFamily="34" charset="-122"/>
                <a:cs typeface="Calibri" pitchFamily="34" charset="-120"/>
              </a:rPr>
              <a:t>–  Duty applied to close-out (common ground).  </a:t>
            </a:r>
            <a:r>
              <a:rPr lang="en-US" sz="1400" i="1" dirty="0">
                <a:solidFill>
                  <a:srgbClr val="5F6577"/>
                </a:solidFill>
                <a:latin typeface="Calibri" pitchFamily="34" charset="0"/>
                <a:ea typeface="Calibri" pitchFamily="34" charset="-122"/>
                <a:cs typeface="Calibri" pitchFamily="34" charset="-120"/>
              </a:rPr>
              <a:t>CMC Spreadbet v Tchenguiz [2022] EWHC 1640 (Comm)</a:t>
            </a:r>
            <a:endParaRPr lang="en-US" sz="1400" dirty="0"/>
          </a:p>
        </p:txBody>
      </p:sp>
      <p:sp>
        <p:nvSpPr>
          <p:cNvPr id="19" name="Text 8">
            <a:extLst>
              <a:ext uri="{FF2B5EF4-FFF2-40B4-BE49-F238E27FC236}">
                <a16:creationId xmlns:a16="http://schemas.microsoft.com/office/drawing/2014/main" id="{5F6F56E9-A1EE-EC1E-9548-82BD8F43CFFD}"/>
              </a:ext>
            </a:extLst>
          </p:cNvPr>
          <p:cNvSpPr txBox="1"/>
          <p:nvPr/>
        </p:nvSpPr>
        <p:spPr>
          <a:xfrm>
            <a:off x="6432804" y="1481328"/>
            <a:ext cx="5116068" cy="4965192"/>
          </a:xfrm>
          <a:prstGeom prst="rect">
            <a:avLst/>
          </a:prstGeom>
          <a:noFill/>
          <a:ln/>
        </p:spPr>
        <p:txBody>
          <a:bodyPr wrap="square" lIns="0" tIns="0" rIns="0" bIns="0" rtlCol="0" anchor="t"/>
          <a:lstStyle/>
          <a:p>
            <a:pPr marL="0" indent="0" algn="l">
              <a:lnSpc>
                <a:spcPct val="100000"/>
              </a:lnSpc>
              <a:buNone/>
            </a:pPr>
            <a:r>
              <a:rPr lang="en-US" sz="1400" b="1" dirty="0">
                <a:solidFill>
                  <a:srgbClr val="7A2122"/>
                </a:solidFill>
                <a:latin typeface="Calibri" pitchFamily="34" charset="0"/>
                <a:ea typeface="Calibri" pitchFamily="34" charset="-122"/>
                <a:cs typeface="Calibri" pitchFamily="34" charset="-120"/>
              </a:rPr>
              <a:t>1.  </a:t>
            </a:r>
            <a:r>
              <a:rPr lang="en-US" sz="1400" b="1" dirty="0">
                <a:solidFill>
                  <a:srgbClr val="23262F"/>
                </a:solidFill>
                <a:latin typeface="Calibri" pitchFamily="34" charset="0"/>
                <a:ea typeface="Calibri" pitchFamily="34" charset="-122"/>
                <a:cs typeface="Calibri" pitchFamily="34" charset="-120"/>
              </a:rPr>
              <a:t>Exercising a termination right.</a:t>
            </a:r>
            <a:endParaRPr lang="en-US" sz="1400" dirty="0"/>
          </a:p>
          <a:p>
            <a:pPr marL="0" lvl="1" indent="0" algn="l">
              <a:lnSpc>
                <a:spcPct val="100000"/>
              </a:lnSpc>
              <a:spcAft>
                <a:spcPts val="600"/>
              </a:spcAft>
              <a:buNone/>
            </a:pPr>
            <a:r>
              <a:rPr lang="en-US" sz="1400" i="1" dirty="0">
                <a:solidFill>
                  <a:srgbClr val="5F6577"/>
                </a:solidFill>
                <a:latin typeface="Calibri" pitchFamily="34" charset="0"/>
                <a:ea typeface="Calibri" pitchFamily="34" charset="-122"/>
                <a:cs typeface="Calibri" pitchFamily="34" charset="-120"/>
              </a:rPr>
              <a:t>Lombard North v European Skyjets [2022] EWHC 728 (Comm)</a:t>
            </a:r>
            <a:endParaRPr lang="en-US" sz="1400" dirty="0"/>
          </a:p>
          <a:p>
            <a:pPr marL="0" indent="0" algn="l">
              <a:lnSpc>
                <a:spcPct val="100000"/>
              </a:lnSpc>
              <a:buNone/>
            </a:pPr>
            <a:r>
              <a:rPr lang="en-US" sz="1400" b="1" dirty="0">
                <a:solidFill>
                  <a:srgbClr val="7A2122"/>
                </a:solidFill>
                <a:latin typeface="Calibri" pitchFamily="34" charset="0"/>
                <a:ea typeface="Calibri" pitchFamily="34" charset="-122"/>
                <a:cs typeface="Calibri" pitchFamily="34" charset="-120"/>
              </a:rPr>
              <a:t>2.  </a:t>
            </a:r>
            <a:r>
              <a:rPr lang="en-US" sz="1400" b="1" dirty="0">
                <a:solidFill>
                  <a:srgbClr val="23262F"/>
                </a:solidFill>
                <a:latin typeface="Calibri" pitchFamily="34" charset="0"/>
                <a:ea typeface="Calibri" pitchFamily="34" charset="-122"/>
                <a:cs typeface="Calibri" pitchFamily="34" charset="-120"/>
              </a:rPr>
              <a:t>Bringing one part of a relationship to an end — option to remove engines from a long-term maintenance contract.</a:t>
            </a:r>
            <a:endParaRPr lang="en-US" sz="1400" dirty="0"/>
          </a:p>
          <a:p>
            <a:pPr marL="0" lvl="1" indent="0" algn="l">
              <a:lnSpc>
                <a:spcPct val="100000"/>
              </a:lnSpc>
              <a:spcAft>
                <a:spcPts val="600"/>
              </a:spcAft>
              <a:buNone/>
            </a:pPr>
            <a:r>
              <a:rPr lang="en-US" sz="1400" i="1" dirty="0">
                <a:solidFill>
                  <a:srgbClr val="5F6577"/>
                </a:solidFill>
                <a:latin typeface="Calibri" pitchFamily="34" charset="0"/>
                <a:ea typeface="Calibri" pitchFamily="34" charset="-122"/>
                <a:cs typeface="Calibri" pitchFamily="34" charset="-120"/>
              </a:rPr>
              <a:t>Cathay Pacific v Lufthansa [2020] EWHC 1789 (Ch)</a:t>
            </a:r>
            <a:endParaRPr lang="en-US" sz="1400" dirty="0"/>
          </a:p>
          <a:p>
            <a:pPr marL="0" indent="0" algn="l">
              <a:lnSpc>
                <a:spcPct val="100000"/>
              </a:lnSpc>
              <a:buNone/>
            </a:pPr>
            <a:r>
              <a:rPr lang="en-US" sz="1400" b="1" dirty="0">
                <a:solidFill>
                  <a:srgbClr val="7A2122"/>
                </a:solidFill>
                <a:latin typeface="Calibri" pitchFamily="34" charset="0"/>
                <a:ea typeface="Calibri" pitchFamily="34" charset="-122"/>
                <a:cs typeface="Calibri" pitchFamily="34" charset="-120"/>
              </a:rPr>
              <a:t>3.  </a:t>
            </a:r>
            <a:r>
              <a:rPr lang="en-US" sz="1400" b="1">
                <a:solidFill>
                  <a:srgbClr val="23262F"/>
                </a:solidFill>
                <a:latin typeface="Calibri" pitchFamily="34" charset="0"/>
                <a:ea typeface="Calibri" pitchFamily="34" charset="-122"/>
                <a:cs typeface="Calibri" pitchFamily="34" charset="-120"/>
              </a:rPr>
              <a:t>Bank’s right </a:t>
            </a:r>
            <a:r>
              <a:rPr lang="en-US" sz="1400" b="1" dirty="0">
                <a:solidFill>
                  <a:srgbClr val="23262F"/>
                </a:solidFill>
                <a:latin typeface="Calibri" pitchFamily="34" charset="0"/>
                <a:ea typeface="Calibri" pitchFamily="34" charset="-122"/>
                <a:cs typeface="Calibri" pitchFamily="34" charset="-120"/>
              </a:rPr>
              <a:t>to extend the term of an interest-rate collar.</a:t>
            </a:r>
            <a:endParaRPr lang="en-US" sz="1400" dirty="0"/>
          </a:p>
          <a:p>
            <a:pPr marL="0" lvl="1" indent="0" algn="l">
              <a:lnSpc>
                <a:spcPct val="100000"/>
              </a:lnSpc>
              <a:spcAft>
                <a:spcPts val="600"/>
              </a:spcAft>
              <a:buNone/>
            </a:pPr>
            <a:r>
              <a:rPr lang="en-US" sz="1400" i="1" dirty="0">
                <a:solidFill>
                  <a:srgbClr val="5F6577"/>
                </a:solidFill>
                <a:latin typeface="Calibri" pitchFamily="34" charset="0"/>
                <a:ea typeface="Calibri" pitchFamily="34" charset="-122"/>
                <a:cs typeface="Calibri" pitchFamily="34" charset="-120"/>
              </a:rPr>
              <a:t>Greenclose v NatWest [2014] 1 CLC 562</a:t>
            </a:r>
            <a:endParaRPr lang="en-US" sz="1400" dirty="0"/>
          </a:p>
          <a:p>
            <a:pPr marL="0" indent="0" algn="l">
              <a:lnSpc>
                <a:spcPct val="100000"/>
              </a:lnSpc>
              <a:buNone/>
            </a:pPr>
            <a:r>
              <a:rPr lang="en-US" sz="1400" b="1" dirty="0">
                <a:solidFill>
                  <a:srgbClr val="7A2122"/>
                </a:solidFill>
                <a:latin typeface="Calibri" pitchFamily="34" charset="0"/>
                <a:ea typeface="Calibri" pitchFamily="34" charset="-122"/>
                <a:cs typeface="Calibri" pitchFamily="34" charset="-120"/>
              </a:rPr>
              <a:t>4.  </a:t>
            </a:r>
            <a:r>
              <a:rPr lang="en-US" sz="1400" b="1" dirty="0">
                <a:solidFill>
                  <a:srgbClr val="23262F"/>
                </a:solidFill>
                <a:latin typeface="Calibri" pitchFamily="34" charset="0"/>
                <a:ea typeface="Calibri" pitchFamily="34" charset="-122"/>
                <a:cs typeface="Calibri" pitchFamily="34" charset="-120"/>
              </a:rPr>
              <a:t>A detailed contractual performance scheme leaving no room for an implied term.</a:t>
            </a:r>
            <a:endParaRPr lang="en-US" sz="1400" dirty="0"/>
          </a:p>
          <a:p>
            <a:pPr marL="0" lvl="1" indent="0" algn="l">
              <a:lnSpc>
                <a:spcPct val="100000"/>
              </a:lnSpc>
              <a:spcAft>
                <a:spcPts val="600"/>
              </a:spcAft>
              <a:buNone/>
            </a:pPr>
            <a:r>
              <a:rPr lang="en-US" sz="1400" i="1" dirty="0">
                <a:solidFill>
                  <a:srgbClr val="5F6577"/>
                </a:solidFill>
                <a:latin typeface="Calibri" pitchFamily="34" charset="0"/>
                <a:ea typeface="Calibri" pitchFamily="34" charset="-122"/>
                <a:cs typeface="Calibri" pitchFamily="34" charset="-120"/>
              </a:rPr>
              <a:t>Mid Essex Hospital v Compass Group [2013] EWCA Civ 200</a:t>
            </a:r>
            <a:endParaRPr lang="en-US" sz="1400" dirty="0"/>
          </a:p>
        </p:txBody>
      </p:sp>
    </p:spTree>
    <p:extLst>
      <p:ext uri="{BB962C8B-B14F-4D97-AF65-F5344CB8AC3E}">
        <p14:creationId xmlns:p14="http://schemas.microsoft.com/office/powerpoint/2010/main" val="1771759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D36D80D-5977-7C4B-2D11-1BA421DEE09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0D70122-4FC5-BD75-2205-953680BFF8EB}"/>
              </a:ext>
            </a:extLst>
          </p:cNvPr>
          <p:cNvSpPr txBox="1"/>
          <p:nvPr/>
        </p:nvSpPr>
        <p:spPr>
          <a:xfrm>
            <a:off x="457200" y="274320"/>
            <a:ext cx="11274552" cy="54864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The types of possible constraints</a:t>
            </a:r>
            <a:endParaRPr lang="en-US" sz="2600" dirty="0"/>
          </a:p>
        </p:txBody>
      </p:sp>
      <p:sp>
        <p:nvSpPr>
          <p:cNvPr id="40" name="Process box"/>
          <p:cNvSpPr/>
          <p:nvPr/>
        </p:nvSpPr>
        <p:spPr>
          <a:xfrm>
            <a:off x="1636119" y="1358093"/>
            <a:ext cx="4171398" cy="4578366"/>
          </a:xfrm>
          <a:prstGeom prst="roundRect">
            <a:avLst>
              <a:gd name="adj" fmla="val 14000"/>
            </a:avLst>
          </a:prstGeom>
          <a:solidFill>
            <a:srgbClr val="EEEFF1"/>
          </a:solidFill>
          <a:ln w="12700">
            <a:solidFill>
              <a:srgbClr val="9CC3EB"/>
            </a:solidFill>
          </a:ln>
        </p:spPr>
        <p:txBody>
          <a:bodyPr/>
          <a:lstStyle/>
          <a:p>
            <a:endParaRPr/>
          </a:p>
        </p:txBody>
      </p:sp>
      <p:sp>
        <p:nvSpPr>
          <p:cNvPr id="41" name="Proper purpose"/>
          <p:cNvSpPr/>
          <p:nvPr/>
        </p:nvSpPr>
        <p:spPr>
          <a:xfrm>
            <a:off x="1936219" y="2346604"/>
            <a:ext cx="3601207" cy="951348"/>
          </a:xfrm>
          <a:prstGeom prst="roundRect">
            <a:avLst>
              <a:gd name="adj" fmla="val 14000"/>
            </a:avLst>
          </a:prstGeom>
          <a:solidFill>
            <a:srgbClr val="E9F1FB"/>
          </a:solidFill>
          <a:ln w="12700">
            <a:solidFill>
              <a:srgbClr val="9CC3EB"/>
            </a:solidFill>
          </a:ln>
        </p:spPr>
        <p:txBody>
          <a:bodyPr/>
          <a:lstStyle/>
          <a:p>
            <a:endParaRPr/>
          </a:p>
        </p:txBody>
      </p:sp>
      <p:sp>
        <p:nvSpPr>
          <p:cNvPr id="42" name="Rational basis"/>
          <p:cNvSpPr/>
          <p:nvPr/>
        </p:nvSpPr>
        <p:spPr>
          <a:xfrm>
            <a:off x="1936219" y="3416871"/>
            <a:ext cx="3601207" cy="951348"/>
          </a:xfrm>
          <a:prstGeom prst="roundRect">
            <a:avLst>
              <a:gd name="adj" fmla="val 14000"/>
            </a:avLst>
          </a:prstGeom>
          <a:solidFill>
            <a:srgbClr val="E9F1FB"/>
          </a:solidFill>
          <a:ln w="12700">
            <a:solidFill>
              <a:srgbClr val="9CC3EB"/>
            </a:solidFill>
          </a:ln>
        </p:spPr>
        <p:txBody>
          <a:bodyPr/>
          <a:lstStyle/>
          <a:p>
            <a:endParaRPr/>
          </a:p>
        </p:txBody>
      </p:sp>
      <p:sp>
        <p:nvSpPr>
          <p:cNvPr id="43" name="Relevant considerations"/>
          <p:cNvSpPr/>
          <p:nvPr/>
        </p:nvSpPr>
        <p:spPr>
          <a:xfrm>
            <a:off x="1936219" y="4598625"/>
            <a:ext cx="3601207" cy="966213"/>
          </a:xfrm>
          <a:prstGeom prst="roundRect">
            <a:avLst>
              <a:gd name="adj" fmla="val 14000"/>
            </a:avLst>
          </a:prstGeom>
          <a:solidFill>
            <a:srgbClr val="FBEEF1"/>
          </a:solidFill>
          <a:ln w="12700">
            <a:solidFill>
              <a:srgbClr val="D99BAE"/>
            </a:solidFill>
          </a:ln>
        </p:spPr>
        <p:txBody>
          <a:bodyPr/>
          <a:lstStyle/>
          <a:p>
            <a:endParaRPr/>
          </a:p>
        </p:txBody>
      </p:sp>
      <p:sp>
        <p:nvSpPr>
          <p:cNvPr id="44" name="Outcome box"/>
          <p:cNvSpPr/>
          <p:nvPr/>
        </p:nvSpPr>
        <p:spPr>
          <a:xfrm>
            <a:off x="6662804" y="2792549"/>
            <a:ext cx="3361127" cy="1709454"/>
          </a:xfrm>
          <a:prstGeom prst="roundRect">
            <a:avLst>
              <a:gd name="adj" fmla="val 14000"/>
            </a:avLst>
          </a:prstGeom>
          <a:solidFill>
            <a:srgbClr val="E9F1FB"/>
          </a:solidFill>
          <a:ln w="12700">
            <a:solidFill>
              <a:srgbClr val="9CC3EB"/>
            </a:solidFill>
          </a:ln>
        </p:spPr>
        <p:txBody>
          <a:bodyPr/>
          <a:lstStyle/>
          <a:p>
            <a:endParaRPr/>
          </a:p>
        </p:txBody>
      </p:sp>
      <p:cxnSp>
        <p:nvCxnSpPr>
          <p:cNvPr id="60" name="Arrow"/>
          <p:cNvCxnSpPr/>
          <p:nvPr/>
        </p:nvCxnSpPr>
        <p:spPr>
          <a:xfrm>
            <a:off x="5807518" y="3587817"/>
            <a:ext cx="840281" cy="118918"/>
          </a:xfrm>
          <a:prstGeom prst="straightConnector1">
            <a:avLst/>
          </a:prstGeom>
          <a:ln w="19050">
            <a:solidFill>
              <a:srgbClr val="2A5DA8"/>
            </a:solidFill>
            <a:tailEnd type="triangle"/>
          </a:ln>
        </p:spPr>
      </p:cxnSp>
      <p:sp>
        <p:nvSpPr>
          <p:cNvPr id="50" name="t process"/>
          <p:cNvSpPr txBox="1"/>
          <p:nvPr/>
        </p:nvSpPr>
        <p:spPr>
          <a:xfrm>
            <a:off x="1636119" y="1491877"/>
            <a:ext cx="4171398" cy="668917"/>
          </a:xfrm>
          <a:prstGeom prst="rect">
            <a:avLst/>
          </a:prstGeom>
          <a:noFill/>
        </p:spPr>
        <p:txBody>
          <a:bodyPr wrap="square" lIns="45720" rIns="45720" rtlCol="0" anchor="ctr"/>
          <a:lstStyle/>
          <a:p>
            <a:pPr algn="ctr"/>
            <a:r>
              <a:rPr lang="en-GB" sz="2000" b="1" dirty="0">
                <a:solidFill>
                  <a:srgbClr val="2A5DA8"/>
                </a:solidFill>
                <a:latin typeface="Cambria" pitchFamily="34" charset="0"/>
                <a:cs typeface="Cambria"/>
              </a:rPr>
              <a:t>Process</a:t>
            </a:r>
          </a:p>
          <a:p>
            <a:pPr algn="ctr"/>
            <a:r>
              <a:rPr lang="en-GB" sz="1400" b="0" dirty="0">
                <a:solidFill>
                  <a:srgbClr val="2A5DA8"/>
                </a:solidFill>
                <a:latin typeface="Cambria" pitchFamily="34" charset="0"/>
                <a:cs typeface="Cambria"/>
              </a:rPr>
              <a:t>Was the decision reached properly?</a:t>
            </a:r>
          </a:p>
        </p:txBody>
      </p:sp>
      <p:sp>
        <p:nvSpPr>
          <p:cNvPr id="51" name="t proper"/>
          <p:cNvSpPr txBox="1"/>
          <p:nvPr/>
        </p:nvSpPr>
        <p:spPr>
          <a:xfrm>
            <a:off x="1936219" y="2346604"/>
            <a:ext cx="3601207" cy="951348"/>
          </a:xfrm>
          <a:prstGeom prst="rect">
            <a:avLst/>
          </a:prstGeom>
          <a:noFill/>
        </p:spPr>
        <p:txBody>
          <a:bodyPr wrap="square" lIns="45720" rIns="45720" rtlCol="0" anchor="ctr"/>
          <a:lstStyle/>
          <a:p>
            <a:pPr algn="ctr"/>
            <a:r>
              <a:rPr lang="en-GB" sz="1600" b="0" dirty="0">
                <a:solidFill>
                  <a:srgbClr val="2A5DA8"/>
                </a:solidFill>
                <a:latin typeface="Cambria" pitchFamily="34" charset="0"/>
                <a:cs typeface="Cambria"/>
              </a:rPr>
              <a:t>Proper purpose</a:t>
            </a:r>
          </a:p>
          <a:p>
            <a:pPr algn="ctr"/>
            <a:r>
              <a:rPr lang="en-GB" sz="1300" b="0" dirty="0">
                <a:solidFill>
                  <a:srgbClr val="2A5DA8"/>
                </a:solidFill>
                <a:latin typeface="Cambria" pitchFamily="34" charset="0"/>
                <a:cs typeface="Cambria"/>
              </a:rPr>
              <a:t>Acting in pursuit of a legitimate aim</a:t>
            </a:r>
          </a:p>
        </p:txBody>
      </p:sp>
      <p:sp>
        <p:nvSpPr>
          <p:cNvPr id="52" name="t rational"/>
          <p:cNvSpPr txBox="1"/>
          <p:nvPr/>
        </p:nvSpPr>
        <p:spPr>
          <a:xfrm>
            <a:off x="1936219" y="3416871"/>
            <a:ext cx="3601207" cy="951348"/>
          </a:xfrm>
          <a:prstGeom prst="rect">
            <a:avLst/>
          </a:prstGeom>
          <a:noFill/>
        </p:spPr>
        <p:txBody>
          <a:bodyPr wrap="square" lIns="45720" rIns="45720" rtlCol="0" anchor="ctr"/>
          <a:lstStyle/>
          <a:p>
            <a:pPr algn="ctr"/>
            <a:r>
              <a:rPr lang="en-GB" sz="1600" b="0" dirty="0">
                <a:solidFill>
                  <a:srgbClr val="2A5DA8"/>
                </a:solidFill>
                <a:latin typeface="Cambria" pitchFamily="34" charset="0"/>
                <a:cs typeface="Cambria"/>
              </a:rPr>
              <a:t>Rational basis</a:t>
            </a:r>
          </a:p>
          <a:p>
            <a:pPr algn="ctr"/>
            <a:r>
              <a:rPr lang="en-GB" sz="1300" b="0" dirty="0">
                <a:solidFill>
                  <a:srgbClr val="2A5DA8"/>
                </a:solidFill>
                <a:latin typeface="Cambria" pitchFamily="34" charset="0"/>
                <a:cs typeface="Cambria"/>
              </a:rPr>
              <a:t>Logical link between evidence and reasons</a:t>
            </a:r>
          </a:p>
        </p:txBody>
      </p:sp>
      <p:sp>
        <p:nvSpPr>
          <p:cNvPr id="53" name="t relevant"/>
          <p:cNvSpPr txBox="1"/>
          <p:nvPr/>
        </p:nvSpPr>
        <p:spPr>
          <a:xfrm>
            <a:off x="1936219" y="4598625"/>
            <a:ext cx="3601207" cy="966213"/>
          </a:xfrm>
          <a:prstGeom prst="rect">
            <a:avLst/>
          </a:prstGeom>
          <a:noFill/>
        </p:spPr>
        <p:txBody>
          <a:bodyPr wrap="square" lIns="45720" rIns="45720" rtlCol="0" anchor="ctr"/>
          <a:lstStyle/>
          <a:p>
            <a:pPr algn="ctr"/>
            <a:r>
              <a:rPr lang="en-GB" sz="1600" b="0" dirty="0">
                <a:solidFill>
                  <a:srgbClr val="8C2D4A"/>
                </a:solidFill>
                <a:latin typeface="Cambria" pitchFamily="34" charset="0"/>
                <a:cs typeface="Cambria"/>
              </a:rPr>
              <a:t>Relevant considerations</a:t>
            </a:r>
          </a:p>
          <a:p>
            <a:pPr algn="ctr"/>
            <a:r>
              <a:rPr lang="en-GB" sz="1300" b="0" dirty="0">
                <a:solidFill>
                  <a:srgbClr val="8C2D4A"/>
                </a:solidFill>
                <a:latin typeface="Cambria" pitchFamily="34" charset="0"/>
                <a:cs typeface="Cambria"/>
              </a:rPr>
              <a:t>All relevant taken into account, no irrelevant ones</a:t>
            </a:r>
          </a:p>
        </p:txBody>
      </p:sp>
      <p:sp>
        <p:nvSpPr>
          <p:cNvPr id="54" name="t outcome"/>
          <p:cNvSpPr txBox="1"/>
          <p:nvPr/>
        </p:nvSpPr>
        <p:spPr>
          <a:xfrm>
            <a:off x="6662804" y="2941197"/>
            <a:ext cx="3361127" cy="1412158"/>
          </a:xfrm>
          <a:prstGeom prst="rect">
            <a:avLst/>
          </a:prstGeom>
          <a:noFill/>
        </p:spPr>
        <p:txBody>
          <a:bodyPr wrap="square" lIns="45720" rIns="45720" rtlCol="0" anchor="ctr"/>
          <a:lstStyle/>
          <a:p>
            <a:pPr algn="ctr"/>
            <a:r>
              <a:rPr lang="en-GB" sz="2000" b="1" dirty="0">
                <a:solidFill>
                  <a:srgbClr val="2A5DA8"/>
                </a:solidFill>
                <a:latin typeface="Cambria" pitchFamily="34" charset="0"/>
                <a:cs typeface="Cambria"/>
              </a:rPr>
              <a:t>Outcome</a:t>
            </a:r>
          </a:p>
          <a:p>
            <a:pPr algn="ctr"/>
            <a:endParaRPr lang="en-GB" sz="2000" b="1" dirty="0">
              <a:solidFill>
                <a:srgbClr val="1E2761"/>
              </a:solidFill>
              <a:latin typeface="Cambria" pitchFamily="34" charset="0"/>
              <a:cs typeface="Cambria"/>
            </a:endParaRPr>
          </a:p>
          <a:p>
            <a:pPr algn="ctr"/>
            <a:r>
              <a:rPr lang="en-GB" sz="1400" b="0" dirty="0">
                <a:solidFill>
                  <a:srgbClr val="2A5DA8"/>
                </a:solidFill>
                <a:latin typeface="Cambria" pitchFamily="34" charset="0"/>
                <a:cs typeface="Cambria"/>
              </a:rPr>
              <a:t>Is the result one no reasonable decision-maker could have reached?</a:t>
            </a:r>
          </a:p>
        </p:txBody>
      </p:sp>
    </p:spTree>
    <p:extLst>
      <p:ext uri="{BB962C8B-B14F-4D97-AF65-F5344CB8AC3E}">
        <p14:creationId xmlns:p14="http://schemas.microsoft.com/office/powerpoint/2010/main" val="3567058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11274552" cy="54864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Constraints on contractual discretion: a scale of intensity</a:t>
            </a:r>
            <a:endParaRPr lang="en-US" sz="2600" dirty="0"/>
          </a:p>
        </p:txBody>
      </p:sp>
      <p:sp>
        <p:nvSpPr>
          <p:cNvPr id="3" name="Shape 1"/>
          <p:cNvSpPr/>
          <p:nvPr/>
        </p:nvSpPr>
        <p:spPr>
          <a:xfrm>
            <a:off x="457200" y="960120"/>
            <a:ext cx="868680" cy="1572768"/>
          </a:xfrm>
          <a:prstGeom prst="roundRect">
            <a:avLst>
              <a:gd name="adj" fmla="val 6316"/>
            </a:avLst>
          </a:prstGeom>
          <a:solidFill>
            <a:srgbClr val="B23A48"/>
          </a:solidFill>
          <a:ln/>
        </p:spPr>
        <p:txBody>
          <a:bodyPr/>
          <a:lstStyle/>
          <a:p>
            <a:endParaRPr lang="en-GB"/>
          </a:p>
        </p:txBody>
      </p:sp>
      <p:sp>
        <p:nvSpPr>
          <p:cNvPr id="4" name="Text 2"/>
          <p:cNvSpPr txBox="1"/>
          <p:nvPr/>
        </p:nvSpPr>
        <p:spPr>
          <a:xfrm rot="16200000">
            <a:off x="105156" y="1312164"/>
            <a:ext cx="1572768" cy="86868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INTENSE</a:t>
            </a:r>
            <a:endParaRPr lang="en-US" sz="1200" dirty="0"/>
          </a:p>
        </p:txBody>
      </p:sp>
      <p:sp>
        <p:nvSpPr>
          <p:cNvPr id="5" name="Shape 3"/>
          <p:cNvSpPr/>
          <p:nvPr/>
        </p:nvSpPr>
        <p:spPr>
          <a:xfrm>
            <a:off x="457200" y="2660904"/>
            <a:ext cx="868680" cy="1572768"/>
          </a:xfrm>
          <a:prstGeom prst="roundRect">
            <a:avLst>
              <a:gd name="adj" fmla="val 6316"/>
            </a:avLst>
          </a:prstGeom>
          <a:solidFill>
            <a:srgbClr val="C77D34"/>
          </a:solidFill>
          <a:ln/>
        </p:spPr>
        <p:txBody>
          <a:bodyPr/>
          <a:lstStyle/>
          <a:p>
            <a:endParaRPr lang="en-GB"/>
          </a:p>
        </p:txBody>
      </p:sp>
      <p:sp>
        <p:nvSpPr>
          <p:cNvPr id="6" name="Text 4"/>
          <p:cNvSpPr txBox="1"/>
          <p:nvPr/>
        </p:nvSpPr>
        <p:spPr>
          <a:xfrm rot="16200000">
            <a:off x="105156" y="3012948"/>
            <a:ext cx="1572768" cy="86868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MIDDLE</a:t>
            </a:r>
            <a:endParaRPr lang="en-US" sz="1200" dirty="0"/>
          </a:p>
        </p:txBody>
      </p:sp>
      <p:sp>
        <p:nvSpPr>
          <p:cNvPr id="7" name="Shape 5"/>
          <p:cNvSpPr/>
          <p:nvPr/>
        </p:nvSpPr>
        <p:spPr>
          <a:xfrm>
            <a:off x="457200" y="4361688"/>
            <a:ext cx="868680" cy="2148840"/>
          </a:xfrm>
          <a:prstGeom prst="roundRect">
            <a:avLst>
              <a:gd name="adj" fmla="val 6316"/>
            </a:avLst>
          </a:prstGeom>
          <a:solidFill>
            <a:srgbClr val="2F6D8C"/>
          </a:solidFill>
          <a:ln/>
        </p:spPr>
        <p:txBody>
          <a:bodyPr/>
          <a:lstStyle/>
          <a:p>
            <a:endParaRPr lang="en-GB"/>
          </a:p>
        </p:txBody>
      </p:sp>
      <p:sp>
        <p:nvSpPr>
          <p:cNvPr id="8" name="Text 6"/>
          <p:cNvSpPr txBox="1"/>
          <p:nvPr/>
        </p:nvSpPr>
        <p:spPr>
          <a:xfrm rot="16200000">
            <a:off x="-182880" y="5001768"/>
            <a:ext cx="2148840" cy="86868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LESS</a:t>
            </a:r>
            <a:endParaRPr lang="en-US" sz="1200" dirty="0"/>
          </a:p>
          <a:p>
            <a:pPr marL="0" indent="0" algn="ctr">
              <a:buNone/>
            </a:pPr>
            <a:r>
              <a:rPr lang="en-US" sz="1200" b="1" dirty="0">
                <a:solidFill>
                  <a:srgbClr val="FFFFFF"/>
                </a:solidFill>
                <a:latin typeface="Arial" pitchFamily="34" charset="0"/>
                <a:ea typeface="Arial" pitchFamily="34" charset="-122"/>
                <a:cs typeface="Arial" pitchFamily="34" charset="-120"/>
              </a:rPr>
              <a:t>INTENSE</a:t>
            </a:r>
            <a:endParaRPr lang="en-US" sz="1200" dirty="0"/>
          </a:p>
        </p:txBody>
      </p:sp>
      <p:sp>
        <p:nvSpPr>
          <p:cNvPr id="9" name="Shape 7"/>
          <p:cNvSpPr/>
          <p:nvPr/>
        </p:nvSpPr>
        <p:spPr>
          <a:xfrm>
            <a:off x="1417320" y="960120"/>
            <a:ext cx="5102352" cy="1572768"/>
          </a:xfrm>
          <a:prstGeom prst="roundRect">
            <a:avLst>
              <a:gd name="adj" fmla="val 3488"/>
            </a:avLst>
          </a:prstGeom>
          <a:solidFill>
            <a:srgbClr val="F7E9EB"/>
          </a:solidFill>
          <a:ln w="9525">
            <a:solidFill>
              <a:srgbClr val="B23A48"/>
            </a:solidFill>
            <a:prstDash val="solid"/>
          </a:ln>
        </p:spPr>
        <p:txBody>
          <a:bodyPr/>
          <a:lstStyle/>
          <a:p>
            <a:endParaRPr lang="en-GB"/>
          </a:p>
        </p:txBody>
      </p:sp>
      <p:sp>
        <p:nvSpPr>
          <p:cNvPr id="10" name="Text 8"/>
          <p:cNvSpPr txBox="1"/>
          <p:nvPr/>
        </p:nvSpPr>
        <p:spPr>
          <a:xfrm>
            <a:off x="1545336" y="1088136"/>
            <a:ext cx="4846320" cy="1133856"/>
          </a:xfrm>
          <a:prstGeom prst="rect">
            <a:avLst/>
          </a:prstGeom>
          <a:noFill/>
          <a:ln/>
        </p:spPr>
        <p:txBody>
          <a:bodyPr wrap="square" lIns="0" tIns="0" rIns="0" bIns="0" rtlCol="0" anchor="t"/>
          <a:lstStyle/>
          <a:p>
            <a:pPr marL="0" indent="0" algn="l">
              <a:lnSpc>
                <a:spcPct val="98000"/>
              </a:lnSpc>
              <a:buNone/>
            </a:pPr>
            <a:r>
              <a:rPr lang="en-GB" sz="1400" i="1" dirty="0">
                <a:solidFill>
                  <a:srgbClr val="23262F"/>
                </a:solidFill>
                <a:latin typeface="Calibri" pitchFamily="34" charset="0"/>
                <a:ea typeface="Calibri" pitchFamily="34" charset="-122"/>
                <a:cs typeface="Calibri" pitchFamily="34" charset="-120"/>
              </a:rPr>
              <a:t>Both limbs of Wednesbury — outcome AND process rationality — read into the duty.</a:t>
            </a:r>
            <a:endParaRPr lang="en-US" sz="1400" dirty="0"/>
          </a:p>
        </p:txBody>
      </p:sp>
      <p:sp>
        <p:nvSpPr>
          <p:cNvPr id="11" name="Text 9"/>
          <p:cNvSpPr txBox="1"/>
          <p:nvPr/>
        </p:nvSpPr>
        <p:spPr>
          <a:xfrm>
            <a:off x="1545336" y="2203704"/>
            <a:ext cx="4846320" cy="274320"/>
          </a:xfrm>
          <a:prstGeom prst="rect">
            <a:avLst/>
          </a:prstGeom>
          <a:noFill/>
          <a:ln/>
        </p:spPr>
        <p:txBody>
          <a:bodyPr wrap="square" lIns="0" tIns="0" rIns="0" bIns="0" rtlCol="0" anchor="b"/>
          <a:lstStyle/>
          <a:p>
            <a:pPr marL="0" indent="0" algn="l">
              <a:buNone/>
            </a:pPr>
            <a:r>
              <a:rPr lang="en-US" sz="1400" b="1" dirty="0">
                <a:solidFill>
                  <a:srgbClr val="5A6072"/>
                </a:solidFill>
                <a:latin typeface="Calibri" pitchFamily="34" charset="0"/>
                <a:ea typeface="Calibri" pitchFamily="34" charset="-122"/>
                <a:cs typeface="Calibri" pitchFamily="34" charset="-120"/>
              </a:rPr>
              <a:t>Braganza v BP Shipping [2015] 1 WLR 1661 at [30]</a:t>
            </a:r>
            <a:endParaRPr lang="en-US" sz="1400" dirty="0"/>
          </a:p>
        </p:txBody>
      </p:sp>
      <p:sp>
        <p:nvSpPr>
          <p:cNvPr id="12" name="Shape 10"/>
          <p:cNvSpPr/>
          <p:nvPr/>
        </p:nvSpPr>
        <p:spPr>
          <a:xfrm>
            <a:off x="6629400" y="960120"/>
            <a:ext cx="5102352" cy="1572768"/>
          </a:xfrm>
          <a:prstGeom prst="roundRect">
            <a:avLst>
              <a:gd name="adj" fmla="val 3488"/>
            </a:avLst>
          </a:prstGeom>
          <a:solidFill>
            <a:srgbClr val="F7E9EB"/>
          </a:solidFill>
          <a:ln w="9525">
            <a:solidFill>
              <a:srgbClr val="B23A48"/>
            </a:solidFill>
            <a:prstDash val="solid"/>
          </a:ln>
        </p:spPr>
        <p:txBody>
          <a:bodyPr/>
          <a:lstStyle/>
          <a:p>
            <a:endParaRPr lang="en-GB"/>
          </a:p>
        </p:txBody>
      </p:sp>
      <p:sp>
        <p:nvSpPr>
          <p:cNvPr id="13" name="Text 11"/>
          <p:cNvSpPr txBox="1"/>
          <p:nvPr/>
        </p:nvSpPr>
        <p:spPr>
          <a:xfrm>
            <a:off x="6757416" y="1088136"/>
            <a:ext cx="4846320" cy="1133856"/>
          </a:xfrm>
          <a:prstGeom prst="rect">
            <a:avLst/>
          </a:prstGeom>
          <a:noFill/>
          <a:ln/>
        </p:spPr>
        <p:txBody>
          <a:bodyPr wrap="square" lIns="0" tIns="0" rIns="0" bIns="0" rtlCol="0" anchor="t"/>
          <a:lstStyle/>
          <a:p>
            <a:pPr marL="0" indent="0" algn="l">
              <a:lnSpc>
                <a:spcPct val="98000"/>
              </a:lnSpc>
              <a:buNone/>
            </a:pPr>
            <a:r>
              <a:rPr lang="en-US" sz="1400" i="1" dirty="0">
                <a:solidFill>
                  <a:srgbClr val="23262F"/>
                </a:solidFill>
                <a:latin typeface="Calibri" pitchFamily="34" charset="0"/>
                <a:ea typeface="Calibri" pitchFamily="34" charset="-122"/>
                <a:cs typeface="Calibri" pitchFamily="34" charset="-120"/>
              </a:rPr>
              <a:t>Full Braganza test applied to a bonus dispute.</a:t>
            </a:r>
            <a:endParaRPr lang="en-US" sz="1400" dirty="0"/>
          </a:p>
        </p:txBody>
      </p:sp>
      <p:sp>
        <p:nvSpPr>
          <p:cNvPr id="14" name="Text 12"/>
          <p:cNvSpPr txBox="1"/>
          <p:nvPr/>
        </p:nvSpPr>
        <p:spPr>
          <a:xfrm>
            <a:off x="6757416" y="2203704"/>
            <a:ext cx="4846320" cy="274320"/>
          </a:xfrm>
          <a:prstGeom prst="rect">
            <a:avLst/>
          </a:prstGeom>
          <a:noFill/>
          <a:ln/>
        </p:spPr>
        <p:txBody>
          <a:bodyPr wrap="square" lIns="0" tIns="0" rIns="0" bIns="0" rtlCol="0" anchor="b"/>
          <a:lstStyle/>
          <a:p>
            <a:pPr marL="0" indent="0" algn="l">
              <a:buNone/>
            </a:pPr>
            <a:r>
              <a:rPr lang="en-US" sz="1400" b="1" dirty="0">
                <a:solidFill>
                  <a:srgbClr val="5A6072"/>
                </a:solidFill>
                <a:latin typeface="Calibri" pitchFamily="34" charset="0"/>
                <a:ea typeface="Calibri" pitchFamily="34" charset="-122"/>
                <a:cs typeface="Calibri" pitchFamily="34" charset="-120"/>
              </a:rPr>
              <a:t>Gagliardi v Evolution Capital Management [2025] EWHC 3214 (Comm) at [296]</a:t>
            </a:r>
            <a:endParaRPr lang="en-US" sz="1400" dirty="0"/>
          </a:p>
        </p:txBody>
      </p:sp>
      <p:sp>
        <p:nvSpPr>
          <p:cNvPr id="15" name="Shape 13"/>
          <p:cNvSpPr/>
          <p:nvPr/>
        </p:nvSpPr>
        <p:spPr>
          <a:xfrm>
            <a:off x="1417320" y="2660904"/>
            <a:ext cx="5102352" cy="1572768"/>
          </a:xfrm>
          <a:prstGeom prst="roundRect">
            <a:avLst>
              <a:gd name="adj" fmla="val 3488"/>
            </a:avLst>
          </a:prstGeom>
          <a:solidFill>
            <a:srgbClr val="FBF1E4"/>
          </a:solidFill>
          <a:ln w="9525">
            <a:solidFill>
              <a:srgbClr val="C77D34"/>
            </a:solidFill>
            <a:prstDash val="solid"/>
          </a:ln>
        </p:spPr>
        <p:txBody>
          <a:bodyPr/>
          <a:lstStyle/>
          <a:p>
            <a:endParaRPr lang="en-GB"/>
          </a:p>
        </p:txBody>
      </p:sp>
      <p:sp>
        <p:nvSpPr>
          <p:cNvPr id="16" name="Text 14"/>
          <p:cNvSpPr txBox="1"/>
          <p:nvPr/>
        </p:nvSpPr>
        <p:spPr>
          <a:xfrm>
            <a:off x="1545336" y="2788920"/>
            <a:ext cx="4846320" cy="1133856"/>
          </a:xfrm>
          <a:prstGeom prst="rect">
            <a:avLst/>
          </a:prstGeom>
          <a:noFill/>
          <a:ln/>
        </p:spPr>
        <p:txBody>
          <a:bodyPr wrap="square" lIns="0" tIns="0" rIns="0" bIns="0" rtlCol="0" anchor="t"/>
          <a:lstStyle/>
          <a:p>
            <a:pPr marL="0" indent="0" algn="l">
              <a:lnSpc>
                <a:spcPct val="98000"/>
              </a:lnSpc>
              <a:buNone/>
            </a:pPr>
            <a:r>
              <a:rPr lang="en-US" sz="1400" i="1" dirty="0">
                <a:solidFill>
                  <a:srgbClr val="23262F"/>
                </a:solidFill>
                <a:latin typeface="Calibri" pitchFamily="34" charset="0"/>
                <a:ea typeface="Calibri" pitchFamily="34" charset="-122"/>
                <a:cs typeface="Calibri" pitchFamily="34" charset="-120"/>
              </a:rPr>
              <a:t>No arbitrary or capricious margin call.</a:t>
            </a:r>
            <a:endParaRPr lang="en-US" sz="1400" dirty="0"/>
          </a:p>
        </p:txBody>
      </p:sp>
      <p:sp>
        <p:nvSpPr>
          <p:cNvPr id="17" name="Text 15"/>
          <p:cNvSpPr txBox="1"/>
          <p:nvPr/>
        </p:nvSpPr>
        <p:spPr>
          <a:xfrm>
            <a:off x="1545336" y="3904488"/>
            <a:ext cx="4846320" cy="274320"/>
          </a:xfrm>
          <a:prstGeom prst="rect">
            <a:avLst/>
          </a:prstGeom>
          <a:noFill/>
          <a:ln/>
        </p:spPr>
        <p:txBody>
          <a:bodyPr wrap="square" lIns="0" tIns="0" rIns="0" bIns="0" rtlCol="0" anchor="b"/>
          <a:lstStyle/>
          <a:p>
            <a:pPr marL="0" indent="0" algn="l">
              <a:buNone/>
            </a:pPr>
            <a:r>
              <a:rPr lang="en-US" sz="1400" b="1" dirty="0">
                <a:solidFill>
                  <a:srgbClr val="5A6072"/>
                </a:solidFill>
                <a:latin typeface="Calibri" pitchFamily="34" charset="0"/>
                <a:ea typeface="Calibri" pitchFamily="34" charset="-122"/>
                <a:cs typeface="Calibri" pitchFamily="34" charset="-120"/>
              </a:rPr>
              <a:t>Sucden Financial v TMT Metals [2024] EWHC 1051 (Comm) at [47]</a:t>
            </a:r>
            <a:endParaRPr lang="en-US" sz="1400" dirty="0"/>
          </a:p>
        </p:txBody>
      </p:sp>
      <p:sp>
        <p:nvSpPr>
          <p:cNvPr id="18" name="Shape 16"/>
          <p:cNvSpPr/>
          <p:nvPr/>
        </p:nvSpPr>
        <p:spPr>
          <a:xfrm>
            <a:off x="6629400" y="2660904"/>
            <a:ext cx="5102352" cy="1572768"/>
          </a:xfrm>
          <a:prstGeom prst="roundRect">
            <a:avLst>
              <a:gd name="adj" fmla="val 3488"/>
            </a:avLst>
          </a:prstGeom>
          <a:solidFill>
            <a:srgbClr val="FBF1E4"/>
          </a:solidFill>
          <a:ln w="9525">
            <a:solidFill>
              <a:srgbClr val="C77D34"/>
            </a:solidFill>
            <a:prstDash val="solid"/>
          </a:ln>
        </p:spPr>
        <p:txBody>
          <a:bodyPr/>
          <a:lstStyle/>
          <a:p>
            <a:endParaRPr lang="en-GB"/>
          </a:p>
        </p:txBody>
      </p:sp>
      <p:sp>
        <p:nvSpPr>
          <p:cNvPr id="19" name="Text 17"/>
          <p:cNvSpPr txBox="1"/>
          <p:nvPr/>
        </p:nvSpPr>
        <p:spPr>
          <a:xfrm>
            <a:off x="6757416" y="2788920"/>
            <a:ext cx="4846320" cy="1133856"/>
          </a:xfrm>
          <a:prstGeom prst="rect">
            <a:avLst/>
          </a:prstGeom>
          <a:noFill/>
          <a:ln/>
        </p:spPr>
        <p:txBody>
          <a:bodyPr wrap="square" lIns="0" tIns="0" rIns="0" bIns="0" rtlCol="0" anchor="t"/>
          <a:lstStyle/>
          <a:p>
            <a:pPr marL="0" indent="0" algn="l">
              <a:lnSpc>
                <a:spcPct val="98000"/>
              </a:lnSpc>
              <a:buNone/>
            </a:pPr>
            <a:r>
              <a:rPr lang="en-GB" sz="1400" i="1" dirty="0">
                <a:solidFill>
                  <a:srgbClr val="23262F"/>
                </a:solidFill>
                <a:latin typeface="Calibri" pitchFamily="34" charset="0"/>
                <a:ea typeface="Calibri" pitchFamily="34" charset="-122"/>
                <a:cs typeface="Calibri" pitchFamily="34" charset="-120"/>
              </a:rPr>
              <a:t>Honesty, good faith, genuineness; no arbitrariness, capriciousness, perversity or irrationality.</a:t>
            </a:r>
            <a:endParaRPr lang="en-US" sz="1400" dirty="0"/>
          </a:p>
        </p:txBody>
      </p:sp>
      <p:sp>
        <p:nvSpPr>
          <p:cNvPr id="20" name="Text 18"/>
          <p:cNvSpPr txBox="1"/>
          <p:nvPr/>
        </p:nvSpPr>
        <p:spPr>
          <a:xfrm>
            <a:off x="6757416" y="3904488"/>
            <a:ext cx="4846320" cy="274320"/>
          </a:xfrm>
          <a:prstGeom prst="rect">
            <a:avLst/>
          </a:prstGeom>
          <a:noFill/>
          <a:ln/>
        </p:spPr>
        <p:txBody>
          <a:bodyPr wrap="square" lIns="0" tIns="0" rIns="0" bIns="0" rtlCol="0" anchor="b"/>
          <a:lstStyle/>
          <a:p>
            <a:pPr marL="0" indent="0" algn="l">
              <a:buNone/>
            </a:pPr>
            <a:r>
              <a:rPr lang="en-US" sz="1400" b="1" dirty="0">
                <a:solidFill>
                  <a:srgbClr val="5A6072"/>
                </a:solidFill>
                <a:latin typeface="Calibri" pitchFamily="34" charset="0"/>
                <a:ea typeface="Calibri" pitchFamily="34" charset="-122"/>
                <a:cs typeface="Calibri" pitchFamily="34" charset="-120"/>
              </a:rPr>
              <a:t>Socimer International Bank v Standard Bank [2008] Bus LR 1304 at [66]</a:t>
            </a:r>
            <a:endParaRPr lang="en-US" sz="1400" dirty="0"/>
          </a:p>
        </p:txBody>
      </p:sp>
      <p:sp>
        <p:nvSpPr>
          <p:cNvPr id="21" name="Shape 19"/>
          <p:cNvSpPr/>
          <p:nvPr/>
        </p:nvSpPr>
        <p:spPr>
          <a:xfrm>
            <a:off x="1417320" y="4361688"/>
            <a:ext cx="3364992" cy="2148840"/>
          </a:xfrm>
          <a:prstGeom prst="roundRect">
            <a:avLst>
              <a:gd name="adj" fmla="val 2553"/>
            </a:avLst>
          </a:prstGeom>
          <a:solidFill>
            <a:srgbClr val="E7F0F5"/>
          </a:solidFill>
          <a:ln w="9525">
            <a:solidFill>
              <a:srgbClr val="2F6D8C"/>
            </a:solidFill>
            <a:prstDash val="solid"/>
          </a:ln>
        </p:spPr>
        <p:txBody>
          <a:bodyPr/>
          <a:lstStyle/>
          <a:p>
            <a:endParaRPr lang="en-GB"/>
          </a:p>
        </p:txBody>
      </p:sp>
      <p:sp>
        <p:nvSpPr>
          <p:cNvPr id="22" name="Text 20"/>
          <p:cNvSpPr txBox="1"/>
          <p:nvPr/>
        </p:nvSpPr>
        <p:spPr>
          <a:xfrm>
            <a:off x="1545336" y="4489704"/>
            <a:ext cx="3108960" cy="1709928"/>
          </a:xfrm>
          <a:prstGeom prst="rect">
            <a:avLst/>
          </a:prstGeom>
          <a:noFill/>
          <a:ln/>
        </p:spPr>
        <p:txBody>
          <a:bodyPr wrap="square" lIns="0" tIns="0" rIns="0" bIns="0" rtlCol="0" anchor="t"/>
          <a:lstStyle/>
          <a:p>
            <a:pPr marL="0" indent="0" algn="l">
              <a:lnSpc>
                <a:spcPct val="98000"/>
              </a:lnSpc>
              <a:buNone/>
            </a:pPr>
            <a:r>
              <a:rPr lang="en-GB" sz="1400" i="1" dirty="0"/>
              <a:t>Rationality “applied in a commercial manner”, </a:t>
            </a:r>
            <a:r>
              <a:rPr lang="en-GB" sz="1400" i="1" u="sng" dirty="0"/>
              <a:t>excluding</a:t>
            </a:r>
            <a:r>
              <a:rPr lang="en-GB" sz="1400" i="1" dirty="0"/>
              <a:t> the ‘all relevant considerations’ limb.</a:t>
            </a:r>
            <a:endParaRPr lang="en-US" sz="1400" i="1" dirty="0"/>
          </a:p>
        </p:txBody>
      </p:sp>
      <p:sp>
        <p:nvSpPr>
          <p:cNvPr id="23" name="Text 21"/>
          <p:cNvSpPr txBox="1"/>
          <p:nvPr/>
        </p:nvSpPr>
        <p:spPr>
          <a:xfrm>
            <a:off x="1545336" y="6181344"/>
            <a:ext cx="3108960" cy="274320"/>
          </a:xfrm>
          <a:prstGeom prst="rect">
            <a:avLst/>
          </a:prstGeom>
          <a:noFill/>
          <a:ln/>
        </p:spPr>
        <p:txBody>
          <a:bodyPr wrap="square" lIns="0" tIns="0" rIns="0" bIns="0" rtlCol="0" anchor="b"/>
          <a:lstStyle/>
          <a:p>
            <a:pPr marL="0" indent="0" algn="l">
              <a:buNone/>
            </a:pPr>
            <a:r>
              <a:rPr lang="en-US" sz="1400" b="1" dirty="0">
                <a:solidFill>
                  <a:srgbClr val="5A6072"/>
                </a:solidFill>
                <a:latin typeface="Calibri" pitchFamily="34" charset="0"/>
                <a:ea typeface="Calibri" pitchFamily="34" charset="-122"/>
                <a:cs typeface="Calibri" pitchFamily="34" charset="-120"/>
              </a:rPr>
              <a:t>Lehman Brothers v ExxonMobil [2016] EWHC 2699 (Comm) at [284]–[287]</a:t>
            </a:r>
            <a:endParaRPr lang="en-US" sz="1400" dirty="0"/>
          </a:p>
        </p:txBody>
      </p:sp>
      <p:sp>
        <p:nvSpPr>
          <p:cNvPr id="24" name="Shape 22"/>
          <p:cNvSpPr/>
          <p:nvPr/>
        </p:nvSpPr>
        <p:spPr>
          <a:xfrm>
            <a:off x="4892040" y="4361688"/>
            <a:ext cx="3364992" cy="2148840"/>
          </a:xfrm>
          <a:prstGeom prst="roundRect">
            <a:avLst>
              <a:gd name="adj" fmla="val 2553"/>
            </a:avLst>
          </a:prstGeom>
          <a:solidFill>
            <a:srgbClr val="E7F0F5"/>
          </a:solidFill>
          <a:ln w="9525">
            <a:solidFill>
              <a:srgbClr val="2F6D8C"/>
            </a:solidFill>
            <a:prstDash val="solid"/>
          </a:ln>
        </p:spPr>
        <p:txBody>
          <a:bodyPr/>
          <a:lstStyle/>
          <a:p>
            <a:endParaRPr lang="en-GB"/>
          </a:p>
        </p:txBody>
      </p:sp>
      <p:sp>
        <p:nvSpPr>
          <p:cNvPr id="25" name="Text 23"/>
          <p:cNvSpPr txBox="1"/>
          <p:nvPr/>
        </p:nvSpPr>
        <p:spPr>
          <a:xfrm>
            <a:off x="5020056" y="4489704"/>
            <a:ext cx="3108960" cy="1709928"/>
          </a:xfrm>
          <a:prstGeom prst="rect">
            <a:avLst/>
          </a:prstGeom>
          <a:noFill/>
          <a:ln/>
        </p:spPr>
        <p:txBody>
          <a:bodyPr wrap="square" lIns="0" tIns="0" rIns="0" bIns="0" rtlCol="0" anchor="t"/>
          <a:lstStyle/>
          <a:p>
            <a:pPr marL="0" indent="0" algn="l">
              <a:lnSpc>
                <a:spcPct val="98000"/>
              </a:lnSpc>
              <a:buNone/>
            </a:pPr>
            <a:r>
              <a:rPr lang="en-US" sz="1400" i="1" dirty="0">
                <a:solidFill>
                  <a:srgbClr val="23262F"/>
                </a:solidFill>
                <a:latin typeface="Calibri" pitchFamily="34" charset="0"/>
                <a:ea typeface="Calibri" pitchFamily="34" charset="-122"/>
                <a:cs typeface="Calibri" pitchFamily="34" charset="-120"/>
              </a:rPr>
              <a:t>Power must serve legitimate commercial aims — not to vex, nor for extraneous purposes.</a:t>
            </a:r>
            <a:endParaRPr lang="en-US" sz="1400" dirty="0"/>
          </a:p>
        </p:txBody>
      </p:sp>
      <p:sp>
        <p:nvSpPr>
          <p:cNvPr id="26" name="Text 24"/>
          <p:cNvSpPr txBox="1"/>
          <p:nvPr/>
        </p:nvSpPr>
        <p:spPr>
          <a:xfrm>
            <a:off x="5020056" y="6181344"/>
            <a:ext cx="3108960" cy="274320"/>
          </a:xfrm>
          <a:prstGeom prst="rect">
            <a:avLst/>
          </a:prstGeom>
          <a:noFill/>
          <a:ln/>
        </p:spPr>
        <p:txBody>
          <a:bodyPr wrap="square" lIns="0" tIns="0" rIns="0" bIns="0" rtlCol="0" anchor="b"/>
          <a:lstStyle/>
          <a:p>
            <a:pPr marL="0" indent="0" algn="l">
              <a:buNone/>
            </a:pPr>
            <a:r>
              <a:rPr lang="en-US" sz="1400" b="1" dirty="0">
                <a:solidFill>
                  <a:srgbClr val="5A6072"/>
                </a:solidFill>
                <a:latin typeface="Calibri" pitchFamily="34" charset="0"/>
                <a:ea typeface="Calibri" pitchFamily="34" charset="-122"/>
                <a:cs typeface="Calibri" pitchFamily="34" charset="-120"/>
              </a:rPr>
              <a:t>Property Alliance Group v RBS [2018] 1 WLR 3529 at [169]</a:t>
            </a:r>
            <a:endParaRPr lang="en-US" sz="1400" dirty="0"/>
          </a:p>
        </p:txBody>
      </p:sp>
      <p:sp>
        <p:nvSpPr>
          <p:cNvPr id="27" name="Shape 25"/>
          <p:cNvSpPr/>
          <p:nvPr/>
        </p:nvSpPr>
        <p:spPr>
          <a:xfrm>
            <a:off x="8366760" y="4361688"/>
            <a:ext cx="3364992" cy="2148840"/>
          </a:xfrm>
          <a:prstGeom prst="roundRect">
            <a:avLst>
              <a:gd name="adj" fmla="val 2553"/>
            </a:avLst>
          </a:prstGeom>
          <a:solidFill>
            <a:srgbClr val="E7F0F5"/>
          </a:solidFill>
          <a:ln w="9525">
            <a:solidFill>
              <a:srgbClr val="2F6D8C"/>
            </a:solidFill>
            <a:prstDash val="solid"/>
          </a:ln>
        </p:spPr>
        <p:txBody>
          <a:bodyPr/>
          <a:lstStyle/>
          <a:p>
            <a:endParaRPr lang="en-GB"/>
          </a:p>
        </p:txBody>
      </p:sp>
      <p:sp>
        <p:nvSpPr>
          <p:cNvPr id="28" name="Text 26"/>
          <p:cNvSpPr txBox="1"/>
          <p:nvPr/>
        </p:nvSpPr>
        <p:spPr>
          <a:xfrm>
            <a:off x="8494776" y="4489704"/>
            <a:ext cx="3108960" cy="1709928"/>
          </a:xfrm>
          <a:prstGeom prst="rect">
            <a:avLst/>
          </a:prstGeom>
          <a:noFill/>
          <a:ln/>
        </p:spPr>
        <p:txBody>
          <a:bodyPr wrap="square" lIns="0" tIns="0" rIns="0" bIns="0" rtlCol="0" anchor="t"/>
          <a:lstStyle/>
          <a:p>
            <a:pPr marL="0" indent="0" algn="l">
              <a:lnSpc>
                <a:spcPct val="98000"/>
              </a:lnSpc>
              <a:buNone/>
            </a:pPr>
            <a:r>
              <a:rPr lang="en-US" sz="1400" i="1" dirty="0">
                <a:solidFill>
                  <a:srgbClr val="23262F"/>
                </a:solidFill>
                <a:latin typeface="Calibri" pitchFamily="34" charset="0"/>
                <a:ea typeface="Calibri" pitchFamily="34" charset="-122"/>
                <a:cs typeface="Calibri" pitchFamily="34" charset="-120"/>
              </a:rPr>
              <a:t>Bank may act in its own interests — but not refuse consent for extraneous reasons, nor where no reasonable bank could refuse.</a:t>
            </a:r>
            <a:endParaRPr lang="en-US" sz="1400" dirty="0"/>
          </a:p>
        </p:txBody>
      </p:sp>
      <p:sp>
        <p:nvSpPr>
          <p:cNvPr id="29" name="Text 27"/>
          <p:cNvSpPr txBox="1"/>
          <p:nvPr/>
        </p:nvSpPr>
        <p:spPr>
          <a:xfrm>
            <a:off x="8494776" y="6181344"/>
            <a:ext cx="3108960" cy="274320"/>
          </a:xfrm>
          <a:prstGeom prst="rect">
            <a:avLst/>
          </a:prstGeom>
          <a:noFill/>
          <a:ln/>
        </p:spPr>
        <p:txBody>
          <a:bodyPr wrap="square" lIns="0" tIns="0" rIns="0" bIns="0" rtlCol="0" anchor="b"/>
          <a:lstStyle/>
          <a:p>
            <a:pPr marL="0" indent="0" algn="l">
              <a:buNone/>
            </a:pPr>
            <a:r>
              <a:rPr lang="en-US" sz="1400" b="1" dirty="0">
                <a:solidFill>
                  <a:srgbClr val="5A6072"/>
                </a:solidFill>
                <a:latin typeface="Calibri" pitchFamily="34" charset="0"/>
                <a:ea typeface="Calibri" pitchFamily="34" charset="-122"/>
                <a:cs typeface="Calibri" pitchFamily="34" charset="-120"/>
              </a:rPr>
              <a:t>Macdonald Hotels v Bank of Scotland [2025] EWHC 32 (Comm) at [167]</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 102"/>
          <p:cNvSpPr txBox="1"/>
          <p:nvPr/>
        </p:nvSpPr>
        <p:spPr>
          <a:xfrm>
            <a:off x="457200" y="256032"/>
            <a:ext cx="11274552" cy="502920"/>
          </a:xfrm>
          <a:prstGeom prst="rect">
            <a:avLst/>
          </a:prstGeom>
          <a:noFill/>
          <a:ln/>
        </p:spPr>
        <p:txBody>
          <a:bodyPr wrap="square" lIns="0" tIns="0" rIns="0" bIns="0" rtlCol="0" anchor="ctr"/>
          <a:lstStyle/>
          <a:p>
            <a:pPr marL="0" indent="0" algn="l">
              <a:lnSpc>
                <a:spcPct val="100000"/>
              </a:lnSpc>
              <a:buNone/>
            </a:pPr>
            <a:r>
              <a:rPr lang="en-US" sz="2500" b="1" dirty="0">
                <a:solidFill>
                  <a:srgbClr val="1E2761"/>
                </a:solidFill>
                <a:latin typeface="Cambria" pitchFamily="34" charset="0"/>
                <a:ea typeface="Cambria" pitchFamily="34" charset="-122"/>
                <a:cs typeface="Cambria" pitchFamily="34" charset="-120"/>
              </a:rPr>
              <a:t>Can you exclude the Braganza duty?</a:t>
            </a:r>
            <a:endParaRPr lang="en-US" sz="1400" dirty="0"/>
          </a:p>
        </p:txBody>
      </p:sp>
      <p:sp>
        <p:nvSpPr>
          <p:cNvPr id="103" name="Shape 104"/>
          <p:cNvSpPr/>
          <p:nvPr/>
        </p:nvSpPr>
        <p:spPr>
          <a:xfrm>
            <a:off x="457200" y="914400"/>
            <a:ext cx="11274552" cy="3520440"/>
          </a:xfrm>
          <a:prstGeom prst="roundRect">
            <a:avLst>
              <a:gd name="adj" fmla="val 8000"/>
            </a:avLst>
          </a:prstGeom>
          <a:solidFill>
            <a:srgbClr val="EEF1F8"/>
          </a:solidFill>
          <a:ln w="12700">
            <a:solidFill>
              <a:srgbClr val="1E2761"/>
            </a:solidFill>
          </a:ln>
        </p:spPr>
        <p:txBody>
          <a:bodyPr rtlCol="0" anchor="ctr"/>
          <a:lstStyle/>
          <a:p>
            <a:endParaRPr lang="en-US"/>
          </a:p>
        </p:txBody>
      </p:sp>
      <p:sp>
        <p:nvSpPr>
          <p:cNvPr id="105" name="Shape 106"/>
          <p:cNvSpPr/>
          <p:nvPr/>
        </p:nvSpPr>
        <p:spPr>
          <a:xfrm>
            <a:off x="457200" y="914400"/>
            <a:ext cx="11274552" cy="457200"/>
          </a:xfrm>
          <a:prstGeom prst="roundRect">
            <a:avLst>
              <a:gd name="adj" fmla="val 8000"/>
            </a:avLst>
          </a:prstGeom>
          <a:solidFill>
            <a:srgbClr val="1E2761"/>
          </a:solidFill>
          <a:ln>
            <a:noFill/>
          </a:ln>
        </p:spPr>
        <p:txBody>
          <a:bodyPr rtlCol="0" anchor="ctr"/>
          <a:lstStyle/>
          <a:p>
            <a:endParaRPr lang="en-US"/>
          </a:p>
        </p:txBody>
      </p:sp>
      <p:sp>
        <p:nvSpPr>
          <p:cNvPr id="107" name="Text 108"/>
          <p:cNvSpPr txBox="1"/>
          <p:nvPr/>
        </p:nvSpPr>
        <p:spPr>
          <a:xfrm>
            <a:off x="621792" y="914400"/>
            <a:ext cx="10945368" cy="457200"/>
          </a:xfrm>
          <a:prstGeom prst="rect">
            <a:avLst/>
          </a:prstGeom>
          <a:noFill/>
          <a:ln/>
        </p:spPr>
        <p:txBody>
          <a:bodyPr wrap="square" lIns="0" tIns="0" rIns="0" bIns="0" rtlCol="0" anchor="ctr"/>
          <a:lstStyle/>
          <a:p>
            <a:pPr marL="0" indent="0" algn="l">
              <a:lnSpc>
                <a:spcPct val="100000"/>
              </a:lnSpc>
              <a:buNone/>
            </a:pPr>
            <a:r>
              <a:rPr lang="en-US" sz="1400" b="1" dirty="0">
                <a:solidFill>
                  <a:srgbClr val="FFFFFF"/>
                </a:solidFill>
                <a:latin typeface="Cambria" pitchFamily="34" charset="0"/>
                <a:ea typeface="Cambria" pitchFamily="34" charset="-122"/>
                <a:cs typeface="Cambria" pitchFamily="34" charset="-120"/>
              </a:rPr>
              <a:t>AUTHORITIES</a:t>
            </a:r>
            <a:endParaRPr lang="en-US" sz="1400" dirty="0"/>
          </a:p>
        </p:txBody>
      </p:sp>
      <p:sp>
        <p:nvSpPr>
          <p:cNvPr id="109" name="Text 110"/>
          <p:cNvSpPr txBox="1"/>
          <p:nvPr/>
        </p:nvSpPr>
        <p:spPr>
          <a:xfrm>
            <a:off x="640080" y="1560000"/>
            <a:ext cx="10908600" cy="2754840"/>
          </a:xfrm>
          <a:prstGeom prst="rect">
            <a:avLst/>
          </a:prstGeom>
          <a:noFill/>
          <a:ln/>
        </p:spPr>
        <p:txBody>
          <a:bodyPr wrap="square" lIns="0" tIns="0" rIns="0" bIns="0" rtlCol="0" anchor="t"/>
          <a:lstStyle/>
          <a:p>
            <a:pPr marL="0" indent="0" algn="l">
              <a:lnSpc>
                <a:spcPct val="100000"/>
              </a:lnSpc>
              <a:buNone/>
            </a:pPr>
            <a:r>
              <a:rPr lang="en-US" sz="1400" b="1" dirty="0">
                <a:solidFill>
                  <a:srgbClr val="1E2761"/>
                </a:solidFill>
                <a:latin typeface="Calibri" pitchFamily="34" charset="0"/>
                <a:ea typeface="Calibri" pitchFamily="34" charset="-122"/>
                <a:cs typeface="Calibri" pitchFamily="34" charset="-120"/>
              </a:rPr>
              <a:t>Very hard to exclude — but not impossible.  </a:t>
            </a:r>
            <a:r>
              <a:rPr lang="en-US" sz="1400" i="1" dirty="0">
                <a:solidFill>
                  <a:srgbClr val="5F6577"/>
                </a:solidFill>
                <a:latin typeface="Calibri" pitchFamily="34" charset="0"/>
                <a:ea typeface="Calibri" pitchFamily="34" charset="-122"/>
                <a:cs typeface="Calibri" pitchFamily="34" charset="-120"/>
              </a:rPr>
              <a:t>Mid Essex Hospital v Compass Group [2013] EWCA Civ 200</a:t>
            </a:r>
            <a:endParaRPr lang="en-US" sz="1400" dirty="0"/>
          </a:p>
          <a:p>
            <a:pPr marL="0" indent="0" algn="l">
              <a:lnSpc>
                <a:spcPct val="100000"/>
              </a:lnSpc>
              <a:spcBef>
                <a:spcPts val="800"/>
              </a:spcBef>
              <a:buNone/>
            </a:pPr>
            <a:r>
              <a:rPr lang="en-US" sz="1400" b="1" dirty="0">
                <a:solidFill>
                  <a:srgbClr val="1E2761"/>
                </a:solidFill>
                <a:latin typeface="Calibri" pitchFamily="34" charset="0"/>
                <a:ea typeface="Calibri" pitchFamily="34" charset="-122"/>
                <a:cs typeface="Calibri" pitchFamily="34" charset="-120"/>
              </a:rPr>
              <a:t>Needs very clear language.  </a:t>
            </a:r>
            <a:r>
              <a:rPr lang="en-US" sz="1400" dirty="0">
                <a:solidFill>
                  <a:srgbClr val="23262F"/>
                </a:solidFill>
                <a:latin typeface="Calibri" pitchFamily="34" charset="0"/>
                <a:ea typeface="Calibri" pitchFamily="34" charset="-122"/>
                <a:cs typeface="Calibri" pitchFamily="34" charset="-120"/>
              </a:rPr>
              <a:t>Absent very clear words to the contrary, a discretion must be exercised in good faith, not arbitrarily or capriciously:  </a:t>
            </a:r>
            <a:r>
              <a:rPr lang="en-US" sz="1400" i="1" dirty="0">
                <a:solidFill>
                  <a:srgbClr val="5F6577"/>
                </a:solidFill>
                <a:latin typeface="Calibri" pitchFamily="34" charset="0"/>
                <a:ea typeface="Calibri" pitchFamily="34" charset="-122"/>
                <a:cs typeface="Calibri" pitchFamily="34" charset="-120"/>
              </a:rPr>
              <a:t>BT v Telefónica [2014] Bus LR 765</a:t>
            </a:r>
            <a:endParaRPr lang="en-US" sz="1400" dirty="0"/>
          </a:p>
          <a:p>
            <a:pPr marL="0" indent="0" algn="l">
              <a:lnSpc>
                <a:spcPct val="100000"/>
              </a:lnSpc>
              <a:spcBef>
                <a:spcPts val="800"/>
              </a:spcBef>
              <a:buNone/>
            </a:pPr>
            <a:r>
              <a:rPr lang="en-US" sz="1400" b="1" dirty="0">
                <a:solidFill>
                  <a:srgbClr val="1E2761"/>
                </a:solidFill>
                <a:latin typeface="Calibri" pitchFamily="34" charset="0"/>
                <a:ea typeface="Calibri" pitchFamily="34" charset="-122"/>
                <a:cs typeface="Calibri" pitchFamily="34" charset="-120"/>
              </a:rPr>
              <a:t>Labelling won't do it.  </a:t>
            </a:r>
            <a:r>
              <a:rPr lang="en-US" sz="1400" dirty="0">
                <a:solidFill>
                  <a:srgbClr val="23262F"/>
                </a:solidFill>
                <a:latin typeface="Calibri" pitchFamily="34" charset="0"/>
                <a:ea typeface="Calibri" pitchFamily="34" charset="-122"/>
                <a:cs typeface="Calibri" pitchFamily="34" charset="-120"/>
              </a:rPr>
              <a:t>An “absolute discretion” that was “final and conclusive” still had to be exercised consistently with its purpose:  </a:t>
            </a:r>
            <a:r>
              <a:rPr lang="en-US" sz="1400" i="1" dirty="0">
                <a:solidFill>
                  <a:srgbClr val="5F6577"/>
                </a:solidFill>
                <a:latin typeface="Calibri" pitchFamily="34" charset="0"/>
                <a:ea typeface="Calibri" pitchFamily="34" charset="-122"/>
                <a:cs typeface="Calibri" pitchFamily="34" charset="-120"/>
              </a:rPr>
              <a:t>Equitable Life v Hyman [2002] 1 AC 408</a:t>
            </a:r>
            <a:endParaRPr lang="en-US" sz="1400" dirty="0"/>
          </a:p>
        </p:txBody>
      </p:sp>
      <p:sp>
        <p:nvSpPr>
          <p:cNvPr id="111" name="Shape 112"/>
          <p:cNvSpPr/>
          <p:nvPr/>
        </p:nvSpPr>
        <p:spPr>
          <a:xfrm>
            <a:off x="457200" y="4620000"/>
            <a:ext cx="11274552" cy="1120000"/>
          </a:xfrm>
          <a:prstGeom prst="roundRect">
            <a:avLst>
              <a:gd name="adj" fmla="val 8000"/>
            </a:avLst>
          </a:prstGeom>
          <a:solidFill>
            <a:srgbClr val="FBF3D9"/>
          </a:solidFill>
          <a:ln w="12700">
            <a:solidFill>
              <a:srgbClr val="C9A227"/>
            </a:solidFill>
          </a:ln>
        </p:spPr>
        <p:txBody>
          <a:bodyPr rtlCol="0" anchor="ctr"/>
          <a:lstStyle/>
          <a:p>
            <a:endParaRPr lang="en-US"/>
          </a:p>
        </p:txBody>
      </p:sp>
      <p:sp>
        <p:nvSpPr>
          <p:cNvPr id="113" name="Text 114"/>
          <p:cNvSpPr txBox="1"/>
          <p:nvPr/>
        </p:nvSpPr>
        <p:spPr>
          <a:xfrm>
            <a:off x="640080" y="4760000"/>
            <a:ext cx="10908600" cy="860000"/>
          </a:xfrm>
          <a:prstGeom prst="rect">
            <a:avLst/>
          </a:prstGeom>
          <a:noFill/>
          <a:ln/>
        </p:spPr>
        <p:txBody>
          <a:bodyPr wrap="square" lIns="0" tIns="0" rIns="0" bIns="0" rtlCol="0" anchor="ctr"/>
          <a:lstStyle/>
          <a:p>
            <a:pPr marL="0" indent="0" algn="l">
              <a:lnSpc>
                <a:spcPct val="100000"/>
              </a:lnSpc>
              <a:buNone/>
            </a:pPr>
            <a:r>
              <a:rPr lang="en-US" sz="1400" b="1" dirty="0">
                <a:solidFill>
                  <a:srgbClr val="8A6D0B"/>
                </a:solidFill>
                <a:latin typeface="Calibri" pitchFamily="34" charset="0"/>
                <a:ea typeface="Calibri" pitchFamily="34" charset="-122"/>
                <a:cs typeface="Calibri" pitchFamily="34" charset="-120"/>
              </a:rPr>
              <a:t>Bottom line:  </a:t>
            </a:r>
            <a:r>
              <a:rPr lang="en-US" sz="1400" dirty="0">
                <a:solidFill>
                  <a:srgbClr val="23262F"/>
                </a:solidFill>
                <a:latin typeface="Calibri" pitchFamily="34" charset="0"/>
                <a:ea typeface="Calibri" pitchFamily="34" charset="-122"/>
                <a:cs typeface="Calibri" pitchFamily="34" charset="-120"/>
              </a:rPr>
              <a:t>no case has squarely decided it. In principle the duty can be excluded — it turns on what the parties intended — but the signal is that </a:t>
            </a:r>
            <a:r>
              <a:rPr lang="en-US" sz="1400" b="1" dirty="0">
                <a:solidFill>
                  <a:srgbClr val="23262F"/>
                </a:solidFill>
                <a:latin typeface="Calibri" pitchFamily="34" charset="0"/>
                <a:ea typeface="Calibri" pitchFamily="34" charset="-122"/>
                <a:cs typeface="Calibri" pitchFamily="34" charset="-120"/>
              </a:rPr>
              <a:t>very clear words</a:t>
            </a:r>
            <a:r>
              <a:rPr lang="en-US" sz="1400" dirty="0">
                <a:solidFill>
                  <a:srgbClr val="23262F"/>
                </a:solidFill>
                <a:latin typeface="Calibri" pitchFamily="34" charset="0"/>
                <a:ea typeface="Calibri" pitchFamily="34" charset="-122"/>
                <a:cs typeface="Calibri" pitchFamily="34" charset="-120"/>
              </a:rPr>
              <a:t> are required. Calling a power “absolute” is </a:t>
            </a:r>
            <a:r>
              <a:rPr lang="en-US" sz="1400" b="1" dirty="0">
                <a:solidFill>
                  <a:srgbClr val="23262F"/>
                </a:solidFill>
                <a:latin typeface="Calibri" pitchFamily="34" charset="0"/>
                <a:ea typeface="Calibri" pitchFamily="34" charset="-122"/>
                <a:cs typeface="Calibri" pitchFamily="34" charset="-120"/>
              </a:rPr>
              <a:t>no safe harbour</a:t>
            </a:r>
            <a:r>
              <a:rPr lang="en-US" sz="1400" dirty="0">
                <a:solidFill>
                  <a:srgbClr val="23262F"/>
                </a:solidFill>
                <a:latin typeface="Calibri" pitchFamily="34" charset="0"/>
                <a:ea typeface="Calibri" pitchFamily="34" charset="-122"/>
                <a:cs typeface="Calibri" pitchFamily="34" charset="-120"/>
              </a:rPr>
              <a:t>: to exclude the duty, say so in terms.</a:t>
            </a:r>
            <a:endParaRPr lang="en-US" sz="1400" dirty="0"/>
          </a:p>
        </p:txBody>
      </p:sp>
    </p:spTree>
    <p:extLst>
      <p:ext uri="{BB962C8B-B14F-4D97-AF65-F5344CB8AC3E}">
        <p14:creationId xmlns:p14="http://schemas.microsoft.com/office/powerpoint/2010/main" val="1771759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153860"/>
        </a:solidFill>
        <a:effectLst/>
      </p:bgPr>
    </p:bg>
    <p:spTree>
      <p:nvGrpSpPr>
        <p:cNvPr id="1" name=""/>
        <p:cNvGrpSpPr/>
        <p:nvPr/>
      </p:nvGrpSpPr>
      <p:grpSpPr>
        <a:xfrm>
          <a:off x="0" y="0"/>
          <a:ext cx="0" cy="0"/>
          <a:chOff x="0" y="0"/>
          <a:chExt cx="0" cy="0"/>
        </a:xfrm>
      </p:grpSpPr>
      <p:sp>
        <p:nvSpPr>
          <p:cNvPr id="2" name="Text 0"/>
          <p:cNvSpPr txBox="1"/>
          <p:nvPr/>
        </p:nvSpPr>
        <p:spPr>
          <a:xfrm>
            <a:off x="914400" y="1783080"/>
            <a:ext cx="2926080" cy="2011680"/>
          </a:xfrm>
          <a:prstGeom prst="rect">
            <a:avLst/>
          </a:prstGeom>
          <a:noFill/>
          <a:ln/>
        </p:spPr>
        <p:txBody>
          <a:bodyPr wrap="square" lIns="0" tIns="0" rIns="0" bIns="0" rtlCol="0" anchor="ctr"/>
          <a:lstStyle/>
          <a:p>
            <a:pPr marL="0" indent="0" algn="l">
              <a:buNone/>
            </a:pPr>
            <a:r>
              <a:rPr lang="en-US" sz="13000" b="1" dirty="0">
                <a:solidFill>
                  <a:srgbClr val="27547F"/>
                </a:solidFill>
                <a:latin typeface="Cambria" pitchFamily="34" charset="0"/>
                <a:ea typeface="Cambria" pitchFamily="34" charset="-122"/>
                <a:cs typeface="Cambria" pitchFamily="34" charset="-120"/>
              </a:rPr>
              <a:t>02</a:t>
            </a:r>
            <a:endParaRPr lang="en-US" sz="13000" dirty="0"/>
          </a:p>
        </p:txBody>
      </p:sp>
      <p:sp>
        <p:nvSpPr>
          <p:cNvPr id="3" name="Text 1"/>
          <p:cNvSpPr txBox="1"/>
          <p:nvPr/>
        </p:nvSpPr>
        <p:spPr>
          <a:xfrm>
            <a:off x="1024128" y="3675888"/>
            <a:ext cx="3657600" cy="365760"/>
          </a:xfrm>
          <a:prstGeom prst="rect">
            <a:avLst/>
          </a:prstGeom>
          <a:noFill/>
          <a:ln/>
        </p:spPr>
        <p:txBody>
          <a:bodyPr wrap="square" lIns="0" tIns="0" rIns="0" bIns="0" rtlCol="0" anchor="ctr"/>
          <a:lstStyle/>
          <a:p>
            <a:pPr marL="0" indent="0">
              <a:buNone/>
            </a:pPr>
            <a:r>
              <a:rPr lang="en-US" sz="1400" b="1" kern="0" spc="400" dirty="0">
                <a:solidFill>
                  <a:srgbClr val="CADCFC"/>
                </a:solidFill>
                <a:latin typeface="Calibri" pitchFamily="34" charset="0"/>
                <a:ea typeface="Calibri" pitchFamily="34" charset="-122"/>
                <a:cs typeface="Calibri" pitchFamily="34" charset="-120"/>
              </a:rPr>
              <a:t>PART TWO</a:t>
            </a:r>
            <a:endParaRPr lang="en-US" sz="1400" dirty="0"/>
          </a:p>
        </p:txBody>
      </p:sp>
      <p:sp>
        <p:nvSpPr>
          <p:cNvPr id="4" name="Shape 2"/>
          <p:cNvSpPr/>
          <p:nvPr/>
        </p:nvSpPr>
        <p:spPr>
          <a:xfrm>
            <a:off x="5074920" y="1965960"/>
            <a:ext cx="18288" cy="3108960"/>
          </a:xfrm>
          <a:prstGeom prst="rect">
            <a:avLst/>
          </a:prstGeom>
          <a:solidFill>
            <a:srgbClr val="2C5A85"/>
          </a:solidFill>
          <a:ln w="12700">
            <a:solidFill>
              <a:srgbClr val="2C5A85"/>
            </a:solidFill>
            <a:prstDash val="solid"/>
          </a:ln>
        </p:spPr>
        <p:txBody>
          <a:bodyPr/>
          <a:lstStyle/>
          <a:p>
            <a:endParaRPr lang="en-US"/>
          </a:p>
        </p:txBody>
      </p:sp>
      <p:sp>
        <p:nvSpPr>
          <p:cNvPr id="5" name="Text 3"/>
          <p:cNvSpPr txBox="1"/>
          <p:nvPr/>
        </p:nvSpPr>
        <p:spPr>
          <a:xfrm>
            <a:off x="5532120" y="2240280"/>
            <a:ext cx="5852160" cy="1371600"/>
          </a:xfrm>
          <a:prstGeom prst="rect">
            <a:avLst/>
          </a:prstGeom>
          <a:noFill/>
          <a:ln/>
        </p:spPr>
        <p:txBody>
          <a:bodyPr wrap="square" lIns="0" tIns="0" rIns="0" bIns="0" rtlCol="0" anchor="b"/>
          <a:lstStyle/>
          <a:p>
            <a:pPr marL="0" indent="0">
              <a:buNone/>
            </a:pPr>
            <a:r>
              <a:rPr lang="en-US" sz="4000" b="1" dirty="0">
                <a:solidFill>
                  <a:srgbClr val="FFFFFF"/>
                </a:solidFill>
                <a:latin typeface="Cambria" pitchFamily="34" charset="0"/>
                <a:ea typeface="Cambria" pitchFamily="34" charset="-122"/>
                <a:cs typeface="Cambria" pitchFamily="34" charset="-120"/>
              </a:rPr>
              <a:t>Causation and relief</a:t>
            </a:r>
            <a:endParaRPr lang="en-US" sz="4000" dirty="0"/>
          </a:p>
        </p:txBody>
      </p:sp>
      <p:sp>
        <p:nvSpPr>
          <p:cNvPr id="6" name="Text 4"/>
          <p:cNvSpPr txBox="1"/>
          <p:nvPr/>
        </p:nvSpPr>
        <p:spPr>
          <a:xfrm>
            <a:off x="5532120" y="3767328"/>
            <a:ext cx="5852160" cy="1005840"/>
          </a:xfrm>
          <a:prstGeom prst="rect">
            <a:avLst/>
          </a:prstGeom>
          <a:noFill/>
          <a:ln/>
        </p:spPr>
        <p:txBody>
          <a:bodyPr wrap="square" lIns="0" tIns="0" rIns="0" bIns="0" rtlCol="0" anchor="ctr"/>
          <a:lstStyle/>
          <a:p>
            <a:pPr marL="0" indent="0">
              <a:lnSpc>
                <a:spcPct val="125000"/>
              </a:lnSpc>
              <a:buNone/>
            </a:pPr>
            <a:r>
              <a:rPr lang="en-US" sz="1600" dirty="0">
                <a:solidFill>
                  <a:srgbClr val="CADCFC"/>
                </a:solidFill>
                <a:latin typeface="Calibri" pitchFamily="34" charset="0"/>
                <a:ea typeface="Calibri" pitchFamily="34" charset="-122"/>
                <a:cs typeface="Calibri" pitchFamily="34" charset="-120"/>
              </a:rPr>
              <a:t>The consequences of breach: damages, nullity, and the counterfactual.</a:t>
            </a:r>
            <a:endParaRPr lang="en-US" sz="1600" dirty="0"/>
          </a:p>
        </p:txBody>
      </p:sp>
      <p:sp>
        <p:nvSpPr>
          <p:cNvPr id="7" name="Text 5"/>
          <p:cNvSpPr txBox="1"/>
          <p:nvPr/>
        </p:nvSpPr>
        <p:spPr>
          <a:xfrm>
            <a:off x="5532120" y="4773168"/>
            <a:ext cx="5852160" cy="365760"/>
          </a:xfrm>
          <a:prstGeom prst="rect">
            <a:avLst/>
          </a:prstGeom>
          <a:noFill/>
          <a:ln/>
        </p:spPr>
        <p:txBody>
          <a:bodyPr wrap="square" lIns="0" tIns="0" rIns="0" bIns="0" rtlCol="0" anchor="ctr"/>
          <a:lstStyle/>
          <a:p>
            <a:pPr marL="0" indent="0">
              <a:buNone/>
            </a:pPr>
            <a:r>
              <a:rPr lang="en-US" sz="1400" b="1" kern="0" spc="200" dirty="0">
                <a:solidFill>
                  <a:srgbClr val="8FA9CC"/>
                </a:solidFill>
                <a:latin typeface="Calibri" pitchFamily="34" charset="0"/>
                <a:ea typeface="Calibri" pitchFamily="34" charset="-122"/>
                <a:cs typeface="Calibri" pitchFamily="34" charset="-120"/>
              </a:rPr>
              <a:t>VANSHAJ JAIN</a:t>
            </a:r>
            <a:endParaRPr lang="en-US" sz="1400" dirty="0"/>
          </a:p>
        </p:txBody>
      </p:sp>
      <p:pic>
        <p:nvPicPr>
          <p:cNvPr id="8" name="Image 0" descr="logo_white.png"/>
          <p:cNvPicPr>
            <a:picLocks noChangeAspect="1"/>
          </p:cNvPicPr>
          <p:nvPr/>
        </p:nvPicPr>
        <p:blipFill>
          <a:blip r:embed="rId3"/>
          <a:stretch>
            <a:fillRect/>
          </a:stretch>
        </p:blipFill>
        <p:spPr>
          <a:xfrm>
            <a:off x="10387584" y="5742432"/>
            <a:ext cx="1344168" cy="85869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Braganza v BP Shipping Ltd</a:t>
            </a:r>
            <a:r>
              <a:rPr lang="en-US" sz="2400" b="1" dirty="0">
                <a:solidFill>
                  <a:srgbClr val="1E2761"/>
                </a:solidFill>
                <a:latin typeface="Cambria" pitchFamily="34" charset="0"/>
                <a:ea typeface="Cambria" pitchFamily="34" charset="-122"/>
                <a:cs typeface="Cambria" pitchFamily="34" charset="-120"/>
              </a:rPr>
              <a:t> [2015] 1 WLR 1661, [42]–[43]</a:t>
            </a:r>
            <a:endParaRPr lang="en-US" sz="2400" dirty="0"/>
          </a:p>
        </p:txBody>
      </p:sp>
      <p:sp>
        <p:nvSpPr>
          <p:cNvPr id="3" name="Shape 1"/>
          <p:cNvSpPr/>
          <p:nvPr/>
        </p:nvSpPr>
        <p:spPr>
          <a:xfrm>
            <a:off x="457200" y="960120"/>
            <a:ext cx="1371600" cy="384048"/>
          </a:xfrm>
          <a:prstGeom prst="roundRect">
            <a:avLst>
              <a:gd name="adj" fmla="val 21429"/>
            </a:avLst>
          </a:prstGeom>
          <a:solidFill>
            <a:srgbClr val="1E2761"/>
          </a:solidFill>
          <a:ln w="12700">
            <a:solidFill>
              <a:srgbClr val="1E2761"/>
            </a:solidFill>
            <a:prstDash val="solid"/>
          </a:ln>
        </p:spPr>
        <p:txBody>
          <a:bodyPr/>
          <a:lstStyle/>
          <a:p>
            <a:endParaRPr lang="en-US"/>
          </a:p>
        </p:txBody>
      </p:sp>
      <p:sp>
        <p:nvSpPr>
          <p:cNvPr id="4" name="Text 2"/>
          <p:cNvSpPr txBox="1"/>
          <p:nvPr/>
        </p:nvSpPr>
        <p:spPr>
          <a:xfrm>
            <a:off x="457200" y="960120"/>
            <a:ext cx="1371600"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BRAGANZA</a:t>
            </a:r>
            <a:endParaRPr lang="en-US" sz="1200" dirty="0"/>
          </a:p>
        </p:txBody>
      </p:sp>
      <p:sp>
        <p:nvSpPr>
          <p:cNvPr id="5" name="Shape 3"/>
          <p:cNvSpPr/>
          <p:nvPr/>
        </p:nvSpPr>
        <p:spPr>
          <a:xfrm>
            <a:off x="457200" y="1481328"/>
            <a:ext cx="11277295" cy="3106928"/>
          </a:xfrm>
          <a:prstGeom prst="roundRect">
            <a:avLst>
              <a:gd name="adj" fmla="val 1324"/>
            </a:avLst>
          </a:prstGeom>
          <a:solidFill>
            <a:srgbClr val="EEF1F7"/>
          </a:solidFill>
          <a:ln w="9525">
            <a:solidFill>
              <a:srgbClr val="C9D3E6"/>
            </a:solidFill>
            <a:prstDash val="solid"/>
          </a:ln>
        </p:spPr>
        <p:txBody>
          <a:bodyPr/>
          <a:lstStyle/>
          <a:p>
            <a:endParaRPr lang="en-US"/>
          </a:p>
        </p:txBody>
      </p:sp>
      <p:sp>
        <p:nvSpPr>
          <p:cNvPr id="6" name="Text 4"/>
          <p:cNvSpPr txBox="1"/>
          <p:nvPr/>
        </p:nvSpPr>
        <p:spPr>
          <a:xfrm>
            <a:off x="868680" y="1938528"/>
            <a:ext cx="10451592" cy="2192528"/>
          </a:xfrm>
          <a:prstGeom prst="rect">
            <a:avLst/>
          </a:prstGeom>
          <a:noFill/>
          <a:ln/>
        </p:spPr>
        <p:txBody>
          <a:bodyPr wrap="square" lIns="0" tIns="0" rIns="0" bIns="0" rtlCol="0" anchor="ctr"/>
          <a:lstStyle/>
          <a:p>
            <a:pPr marL="0" indent="0" algn="just">
              <a:lnSpc>
                <a:spcPct val="122000"/>
              </a:lnSpc>
              <a:buNone/>
            </a:pPr>
            <a:r>
              <a:rPr lang="en-US" sz="1600" b="1" dirty="0">
                <a:solidFill>
                  <a:srgbClr val="1E2761"/>
                </a:solidFill>
                <a:latin typeface="Calibri" pitchFamily="34" charset="0"/>
                <a:ea typeface="Calibri" pitchFamily="34" charset="-122"/>
                <a:cs typeface="Calibri" pitchFamily="34" charset="-120"/>
              </a:rPr>
              <a:t>42  </a:t>
            </a:r>
            <a:r>
              <a:rPr lang="en-US" sz="1600" dirty="0">
                <a:solidFill>
                  <a:srgbClr val="23262F"/>
                </a:solidFill>
                <a:latin typeface="Calibri" pitchFamily="34" charset="0"/>
                <a:ea typeface="Calibri" pitchFamily="34" charset="-122"/>
                <a:cs typeface="Calibri" pitchFamily="34" charset="-120"/>
              </a:rPr>
              <a:t>Although I would not have phrased the correct approach exactly as Teare J phrased it, in my view he was right to conclude [2012] EWHC 1423 (Comm) at [95] that the investigation team’s report and conclusion could not be regarded as sufficiently cogent evidence to justify Mr Sullivan, and hence BP, in forming the positive opinion that Mr Braganza had committed suicide. No one suggests that his decision was “arbitrary, capricious or perverse”, but in my view it was unreasonable in the Wednesbury sense, having been formed without taking relevant matters into account.</a:t>
            </a:r>
          </a:p>
          <a:p>
            <a:pPr marL="0" indent="0" algn="just">
              <a:lnSpc>
                <a:spcPct val="122000"/>
              </a:lnSpc>
              <a:buNone/>
            </a:pPr>
            <a:endParaRPr lang="en-US" sz="1600" dirty="0"/>
          </a:p>
          <a:p>
            <a:pPr marL="0" indent="0" algn="just">
              <a:lnSpc>
                <a:spcPct val="122000"/>
              </a:lnSpc>
              <a:buNone/>
            </a:pPr>
            <a:r>
              <a:rPr lang="en-US" sz="1600" b="1" dirty="0">
                <a:solidFill>
                  <a:srgbClr val="1E2761"/>
                </a:solidFill>
                <a:latin typeface="Calibri" pitchFamily="34" charset="0"/>
                <a:ea typeface="Calibri" pitchFamily="34" charset="-122"/>
                <a:cs typeface="Calibri" pitchFamily="34" charset="-120"/>
              </a:rPr>
              <a:t>43  </a:t>
            </a:r>
            <a:r>
              <a:rPr lang="en-US" sz="1600" dirty="0">
                <a:solidFill>
                  <a:srgbClr val="23262F"/>
                </a:solidFill>
                <a:latin typeface="Calibri" pitchFamily="34" charset="0"/>
                <a:ea typeface="Calibri" pitchFamily="34" charset="-122"/>
                <a:cs typeface="Calibri" pitchFamily="34" charset="-120"/>
              </a:rPr>
              <a:t>I would therefore allow this appeal, with the result that Mrs Braganza’s claim in contract (for the comparatively modest sum of US$230,265, albeit with interest) succeeds.</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Braganza v BP Shipping Ltd</a:t>
            </a:r>
            <a:r>
              <a:rPr lang="en-US" sz="2400" b="1" dirty="0">
                <a:solidFill>
                  <a:srgbClr val="1E2761"/>
                </a:solidFill>
                <a:latin typeface="Cambria" pitchFamily="34" charset="0"/>
                <a:ea typeface="Cambria" pitchFamily="34" charset="-122"/>
                <a:cs typeface="Cambria" pitchFamily="34" charset="-120"/>
              </a:rPr>
              <a:t> [2015] 1 WLR 1661, [14]</a:t>
            </a:r>
            <a:endParaRPr lang="en-US" sz="2400" dirty="0"/>
          </a:p>
        </p:txBody>
      </p:sp>
      <p:sp>
        <p:nvSpPr>
          <p:cNvPr id="3" name="Shape 1"/>
          <p:cNvSpPr/>
          <p:nvPr/>
        </p:nvSpPr>
        <p:spPr>
          <a:xfrm>
            <a:off x="457200" y="960120"/>
            <a:ext cx="1371600" cy="384048"/>
          </a:xfrm>
          <a:prstGeom prst="roundRect">
            <a:avLst>
              <a:gd name="adj" fmla="val 21429"/>
            </a:avLst>
          </a:prstGeom>
          <a:solidFill>
            <a:srgbClr val="1E2761"/>
          </a:solidFill>
          <a:ln w="12700">
            <a:solidFill>
              <a:srgbClr val="1E2761"/>
            </a:solidFill>
            <a:prstDash val="solid"/>
          </a:ln>
        </p:spPr>
        <p:txBody>
          <a:bodyPr/>
          <a:lstStyle/>
          <a:p>
            <a:endParaRPr lang="en-US"/>
          </a:p>
        </p:txBody>
      </p:sp>
      <p:sp>
        <p:nvSpPr>
          <p:cNvPr id="4" name="Text 2"/>
          <p:cNvSpPr txBox="1"/>
          <p:nvPr/>
        </p:nvSpPr>
        <p:spPr>
          <a:xfrm>
            <a:off x="457200" y="960120"/>
            <a:ext cx="1371600"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BRAGANZA</a:t>
            </a:r>
            <a:endParaRPr lang="en-US" sz="1200" dirty="0"/>
          </a:p>
        </p:txBody>
      </p:sp>
      <p:sp>
        <p:nvSpPr>
          <p:cNvPr id="5" name="Shape 3"/>
          <p:cNvSpPr/>
          <p:nvPr/>
        </p:nvSpPr>
        <p:spPr>
          <a:xfrm>
            <a:off x="457200" y="1481328"/>
            <a:ext cx="11277295" cy="2103120"/>
          </a:xfrm>
          <a:prstGeom prst="roundRect">
            <a:avLst>
              <a:gd name="adj" fmla="val 1957"/>
            </a:avLst>
          </a:prstGeom>
          <a:solidFill>
            <a:srgbClr val="EEF1F7"/>
          </a:solidFill>
          <a:ln w="9525">
            <a:solidFill>
              <a:srgbClr val="C9D3E6"/>
            </a:solidFill>
            <a:prstDash val="solid"/>
          </a:ln>
        </p:spPr>
        <p:txBody>
          <a:bodyPr/>
          <a:lstStyle/>
          <a:p>
            <a:endParaRPr lang="en-US"/>
          </a:p>
        </p:txBody>
      </p:sp>
      <p:sp>
        <p:nvSpPr>
          <p:cNvPr id="6" name="Text 4"/>
          <p:cNvSpPr txBox="1"/>
          <p:nvPr/>
        </p:nvSpPr>
        <p:spPr>
          <a:xfrm>
            <a:off x="868680" y="1938528"/>
            <a:ext cx="10451592" cy="1188720"/>
          </a:xfrm>
          <a:prstGeom prst="rect">
            <a:avLst/>
          </a:prstGeom>
          <a:noFill/>
          <a:ln/>
        </p:spPr>
        <p:txBody>
          <a:bodyPr wrap="square" lIns="0" tIns="0" rIns="0" bIns="0" rtlCol="0" anchor="ctr"/>
          <a:lstStyle/>
          <a:p>
            <a:pPr marL="0" indent="0" algn="just">
              <a:lnSpc>
                <a:spcPct val="122000"/>
              </a:lnSpc>
              <a:buNone/>
            </a:pPr>
            <a:r>
              <a:rPr lang="en-US" sz="1600" b="1" dirty="0">
                <a:solidFill>
                  <a:srgbClr val="1E2761"/>
                </a:solidFill>
                <a:latin typeface="Calibri" pitchFamily="34" charset="0"/>
                <a:ea typeface="Calibri" pitchFamily="34" charset="-122"/>
                <a:cs typeface="Calibri" pitchFamily="34" charset="-120"/>
              </a:rPr>
              <a:t>14.  </a:t>
            </a:r>
            <a:r>
              <a:rPr lang="en-US" sz="1600" dirty="0">
                <a:solidFill>
                  <a:srgbClr val="23262F"/>
                </a:solidFill>
                <a:latin typeface="Calibri" pitchFamily="34" charset="0"/>
                <a:ea typeface="Calibri" pitchFamily="34" charset="-122"/>
                <a:cs typeface="Calibri" pitchFamily="34" charset="-120"/>
              </a:rPr>
              <a:t>…BP had conceded that, if the opinion was not reasonable, the contractual claim should succeed (rather than the matter be sent back to them for reconsideration).</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Watson v Watchfinder.co.uk Ltd</a:t>
            </a:r>
            <a:r>
              <a:rPr lang="en-US" sz="2400" b="1" dirty="0">
                <a:solidFill>
                  <a:srgbClr val="1E2761"/>
                </a:solidFill>
                <a:latin typeface="Cambria" pitchFamily="34" charset="0"/>
                <a:ea typeface="Cambria" pitchFamily="34" charset="-122"/>
                <a:cs typeface="Cambria" pitchFamily="34" charset="-120"/>
              </a:rPr>
              <a:t> [2017] EWHC 1275 (Comm), [3] and [21]</a:t>
            </a:r>
            <a:endParaRPr lang="en-US" sz="2400" dirty="0"/>
          </a:p>
        </p:txBody>
      </p:sp>
      <p:sp>
        <p:nvSpPr>
          <p:cNvPr id="3" name="Shape 1"/>
          <p:cNvSpPr/>
          <p:nvPr/>
        </p:nvSpPr>
        <p:spPr>
          <a:xfrm>
            <a:off x="457200" y="960120"/>
            <a:ext cx="2249424" cy="384048"/>
          </a:xfrm>
          <a:prstGeom prst="roundRect">
            <a:avLst>
              <a:gd name="adj" fmla="val 21429"/>
            </a:avLst>
          </a:prstGeom>
          <a:solidFill>
            <a:srgbClr val="1E2761"/>
          </a:solidFill>
          <a:ln w="12700">
            <a:solidFill>
              <a:srgbClr val="1E2761"/>
            </a:solidFill>
            <a:prstDash val="solid"/>
          </a:ln>
        </p:spPr>
        <p:txBody>
          <a:bodyPr/>
          <a:lstStyle/>
          <a:p>
            <a:endParaRPr lang="en-US"/>
          </a:p>
        </p:txBody>
      </p:sp>
      <p:sp>
        <p:nvSpPr>
          <p:cNvPr id="4" name="Text 2"/>
          <p:cNvSpPr txBox="1"/>
          <p:nvPr/>
        </p:nvSpPr>
        <p:spPr>
          <a:xfrm>
            <a:off x="457200" y="960120"/>
            <a:ext cx="2249424"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WATSON v WATCHFINDER</a:t>
            </a:r>
            <a:endParaRPr lang="en-US" sz="1200" dirty="0"/>
          </a:p>
        </p:txBody>
      </p:sp>
      <p:sp>
        <p:nvSpPr>
          <p:cNvPr id="5" name="Shape 3"/>
          <p:cNvSpPr/>
          <p:nvPr/>
        </p:nvSpPr>
        <p:spPr>
          <a:xfrm>
            <a:off x="457200" y="1481328"/>
            <a:ext cx="11277295" cy="3478784"/>
          </a:xfrm>
          <a:prstGeom prst="roundRect">
            <a:avLst>
              <a:gd name="adj" fmla="val 1183"/>
            </a:avLst>
          </a:prstGeom>
          <a:solidFill>
            <a:srgbClr val="EEF1F7"/>
          </a:solidFill>
          <a:ln w="9525">
            <a:solidFill>
              <a:srgbClr val="C9D3E6"/>
            </a:solidFill>
            <a:prstDash val="solid"/>
          </a:ln>
        </p:spPr>
        <p:txBody>
          <a:bodyPr/>
          <a:lstStyle/>
          <a:p>
            <a:endParaRPr lang="en-US"/>
          </a:p>
        </p:txBody>
      </p:sp>
      <p:sp>
        <p:nvSpPr>
          <p:cNvPr id="6" name="Text 4"/>
          <p:cNvSpPr txBox="1"/>
          <p:nvPr/>
        </p:nvSpPr>
        <p:spPr>
          <a:xfrm>
            <a:off x="868680" y="1938528"/>
            <a:ext cx="10451592" cy="2564384"/>
          </a:xfrm>
          <a:prstGeom prst="rect">
            <a:avLst/>
          </a:prstGeom>
          <a:noFill/>
          <a:ln/>
        </p:spPr>
        <p:txBody>
          <a:bodyPr wrap="square" lIns="0" tIns="0" rIns="0" bIns="0" rtlCol="0" anchor="ctr"/>
          <a:lstStyle/>
          <a:p>
            <a:pPr marL="0" indent="0" algn="just">
              <a:lnSpc>
                <a:spcPct val="122000"/>
              </a:lnSpc>
              <a:buNone/>
            </a:pPr>
            <a:r>
              <a:rPr lang="en-US" sz="1600" b="1" dirty="0">
                <a:solidFill>
                  <a:srgbClr val="1E2761"/>
                </a:solidFill>
                <a:latin typeface="Calibri" pitchFamily="34" charset="0"/>
                <a:ea typeface="Calibri" pitchFamily="34" charset="-122"/>
                <a:cs typeface="Calibri" pitchFamily="34" charset="-120"/>
              </a:rPr>
              <a:t>3  </a:t>
            </a:r>
            <a:r>
              <a:rPr lang="en-US" sz="1600" dirty="0">
                <a:solidFill>
                  <a:srgbClr val="23262F"/>
                </a:solidFill>
                <a:latin typeface="Calibri" pitchFamily="34" charset="0"/>
                <a:ea typeface="Calibri" pitchFamily="34" charset="-122"/>
                <a:cs typeface="Calibri" pitchFamily="34" charset="-120"/>
              </a:rPr>
              <a:t>No such consent was given and, accordingly, Watchfinder says that the option could not and cannot be exercised. The claimants agree that no consent was given but contend that, having regard to the true construction of clause 3.1 (or by an implied term), the context in which the Option Agreement was made and the events which have happened, the lack of consent may be disregarded.</a:t>
            </a:r>
            <a:endParaRPr lang="en-US" sz="1600" dirty="0"/>
          </a:p>
          <a:p>
            <a:pPr marL="0" indent="0" algn="just">
              <a:lnSpc>
                <a:spcPct val="122000"/>
              </a:lnSpc>
              <a:spcAft>
                <a:spcPts val="880"/>
              </a:spcAft>
              <a:buNone/>
            </a:pPr>
            <a:r>
              <a:rPr lang="en-US" sz="1600" dirty="0">
                <a:solidFill>
                  <a:srgbClr val="5A6072"/>
                </a:solidFill>
                <a:latin typeface="Calibri" pitchFamily="34" charset="0"/>
                <a:ea typeface="Calibri" pitchFamily="34" charset="-122"/>
                <a:cs typeface="Calibri" pitchFamily="34" charset="-120"/>
              </a:rPr>
              <a:t>…</a:t>
            </a:r>
            <a:endParaRPr lang="en-US" sz="1600" dirty="0"/>
          </a:p>
          <a:p>
            <a:pPr marL="0" indent="0" algn="just">
              <a:lnSpc>
                <a:spcPct val="122000"/>
              </a:lnSpc>
              <a:buNone/>
            </a:pPr>
            <a:r>
              <a:rPr lang="en-US" sz="1600" b="1" dirty="0">
                <a:solidFill>
                  <a:srgbClr val="1E2761"/>
                </a:solidFill>
                <a:latin typeface="Calibri" pitchFamily="34" charset="0"/>
                <a:ea typeface="Calibri" pitchFamily="34" charset="-122"/>
                <a:cs typeface="Calibri" pitchFamily="34" charset="-120"/>
              </a:rPr>
              <a:t>21  </a:t>
            </a:r>
            <a:r>
              <a:rPr lang="en-US" sz="1600" dirty="0">
                <a:solidFill>
                  <a:srgbClr val="23262F"/>
                </a:solidFill>
                <a:latin typeface="Calibri" pitchFamily="34" charset="0"/>
                <a:ea typeface="Calibri" pitchFamily="34" charset="-122"/>
                <a:cs typeface="Calibri" pitchFamily="34" charset="-120"/>
              </a:rPr>
              <a:t>However, by the witness statement in reply to the application, made by Ms Chaturvedi of the claimants’ solicitors, she said that either as a matter of construction or by way of an implied term, it was not open to Watchfinder to refuse consent unreasonably, capriciously or arbitrarily, that Watchfinder had so acted and therefore the court should treat consent as having been given and thus decide in favour of the claimants.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Watson v Watchfinder.co.uk Ltd</a:t>
            </a:r>
            <a:r>
              <a:rPr lang="en-US" sz="2400" b="1" dirty="0">
                <a:solidFill>
                  <a:srgbClr val="1E2761"/>
                </a:solidFill>
                <a:latin typeface="Cambria" pitchFamily="34" charset="0"/>
                <a:ea typeface="Cambria" pitchFamily="34" charset="-122"/>
                <a:cs typeface="Cambria" pitchFamily="34" charset="-120"/>
              </a:rPr>
              <a:t> [2017] EWHC 1275 (Comm), [126]</a:t>
            </a:r>
            <a:endParaRPr lang="en-US" sz="2400" dirty="0"/>
          </a:p>
        </p:txBody>
      </p:sp>
      <p:sp>
        <p:nvSpPr>
          <p:cNvPr id="3" name="Shape 1"/>
          <p:cNvSpPr/>
          <p:nvPr/>
        </p:nvSpPr>
        <p:spPr>
          <a:xfrm>
            <a:off x="457200" y="960120"/>
            <a:ext cx="2249424" cy="384048"/>
          </a:xfrm>
          <a:prstGeom prst="roundRect">
            <a:avLst>
              <a:gd name="adj" fmla="val 21429"/>
            </a:avLst>
          </a:prstGeom>
          <a:solidFill>
            <a:srgbClr val="1E2761"/>
          </a:solidFill>
          <a:ln w="12700">
            <a:solidFill>
              <a:srgbClr val="1E2761"/>
            </a:solidFill>
            <a:prstDash val="solid"/>
          </a:ln>
        </p:spPr>
        <p:txBody>
          <a:bodyPr/>
          <a:lstStyle/>
          <a:p>
            <a:endParaRPr lang="en-US"/>
          </a:p>
        </p:txBody>
      </p:sp>
      <p:sp>
        <p:nvSpPr>
          <p:cNvPr id="4" name="Text 2"/>
          <p:cNvSpPr txBox="1"/>
          <p:nvPr/>
        </p:nvSpPr>
        <p:spPr>
          <a:xfrm>
            <a:off x="457200" y="960120"/>
            <a:ext cx="2249424"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WATSON v WATCHFINDER</a:t>
            </a:r>
            <a:endParaRPr lang="en-US" sz="1200" dirty="0"/>
          </a:p>
        </p:txBody>
      </p:sp>
      <p:sp>
        <p:nvSpPr>
          <p:cNvPr id="5" name="Shape 3"/>
          <p:cNvSpPr/>
          <p:nvPr/>
        </p:nvSpPr>
        <p:spPr>
          <a:xfrm>
            <a:off x="457200" y="1481328"/>
            <a:ext cx="11277295" cy="2103120"/>
          </a:xfrm>
          <a:prstGeom prst="roundRect">
            <a:avLst>
              <a:gd name="adj" fmla="val 1957"/>
            </a:avLst>
          </a:prstGeom>
          <a:solidFill>
            <a:srgbClr val="EEF1F7"/>
          </a:solidFill>
          <a:ln w="9525">
            <a:solidFill>
              <a:srgbClr val="C9D3E6"/>
            </a:solidFill>
            <a:prstDash val="solid"/>
          </a:ln>
        </p:spPr>
        <p:txBody>
          <a:bodyPr/>
          <a:lstStyle/>
          <a:p>
            <a:endParaRPr lang="en-US"/>
          </a:p>
        </p:txBody>
      </p:sp>
      <p:sp>
        <p:nvSpPr>
          <p:cNvPr id="6" name="Text 4"/>
          <p:cNvSpPr txBox="1"/>
          <p:nvPr/>
        </p:nvSpPr>
        <p:spPr>
          <a:xfrm>
            <a:off x="868680" y="1938528"/>
            <a:ext cx="10451592" cy="1188720"/>
          </a:xfrm>
          <a:prstGeom prst="rect">
            <a:avLst/>
          </a:prstGeom>
          <a:noFill/>
          <a:ln/>
        </p:spPr>
        <p:txBody>
          <a:bodyPr wrap="square" lIns="0" tIns="0" rIns="0" bIns="0" rtlCol="0" anchor="ctr"/>
          <a:lstStyle/>
          <a:p>
            <a:pPr marL="0" indent="0" algn="just">
              <a:lnSpc>
                <a:spcPct val="122000"/>
              </a:lnSpc>
              <a:buNone/>
            </a:pPr>
            <a:r>
              <a:rPr lang="en-US" sz="1600" b="1" dirty="0">
                <a:solidFill>
                  <a:srgbClr val="1E2761"/>
                </a:solidFill>
                <a:latin typeface="Calibri" pitchFamily="34" charset="0"/>
                <a:ea typeface="Calibri" pitchFamily="34" charset="-122"/>
                <a:cs typeface="Calibri" pitchFamily="34" charset="-120"/>
              </a:rPr>
              <a:t>126  </a:t>
            </a:r>
            <a:r>
              <a:rPr lang="en-US" sz="1600" dirty="0">
                <a:solidFill>
                  <a:srgbClr val="23262F"/>
                </a:solidFill>
                <a:latin typeface="Calibri" pitchFamily="34" charset="0"/>
                <a:ea typeface="Calibri" pitchFamily="34" charset="-122"/>
                <a:cs typeface="Calibri" pitchFamily="34" charset="-120"/>
              </a:rPr>
              <a:t>It is common ground that if there was the Braganza Duty and Watchfinder failed to comply with it, the court must proceed as if consent had been given and accordingly the claimants succeed on their claim for specific performance of the Option Agreement. I shall deal with the working out of that order together with all other consequential matters, at the handing down of this judgment.</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IBM UK Holdings Ltd v Dalgleish</a:t>
            </a:r>
            <a:r>
              <a:rPr lang="en-US" sz="2400" b="1" dirty="0">
                <a:solidFill>
                  <a:srgbClr val="1E2761"/>
                </a:solidFill>
                <a:latin typeface="Cambria" pitchFamily="34" charset="0"/>
                <a:ea typeface="Cambria" pitchFamily="34" charset="-122"/>
                <a:cs typeface="Cambria" pitchFamily="34" charset="-120"/>
              </a:rPr>
              <a:t> [2014] EWHC 980 (Ch), [372]</a:t>
            </a:r>
            <a:endParaRPr lang="en-US" sz="2400" dirty="0"/>
          </a:p>
        </p:txBody>
      </p:sp>
      <p:sp>
        <p:nvSpPr>
          <p:cNvPr id="3" name="Shape 1"/>
          <p:cNvSpPr/>
          <p:nvPr/>
        </p:nvSpPr>
        <p:spPr>
          <a:xfrm>
            <a:off x="457200" y="960120"/>
            <a:ext cx="1801368" cy="384048"/>
          </a:xfrm>
          <a:prstGeom prst="roundRect">
            <a:avLst>
              <a:gd name="adj" fmla="val 21429"/>
            </a:avLst>
          </a:prstGeom>
          <a:solidFill>
            <a:srgbClr val="1E2761"/>
          </a:solidFill>
          <a:ln w="12700">
            <a:solidFill>
              <a:srgbClr val="1E2761"/>
            </a:solidFill>
            <a:prstDash val="solid"/>
          </a:ln>
        </p:spPr>
        <p:txBody>
          <a:bodyPr/>
          <a:lstStyle/>
          <a:p>
            <a:endParaRPr lang="en-US"/>
          </a:p>
        </p:txBody>
      </p:sp>
      <p:sp>
        <p:nvSpPr>
          <p:cNvPr id="4" name="Text 2"/>
          <p:cNvSpPr txBox="1"/>
          <p:nvPr/>
        </p:nvSpPr>
        <p:spPr>
          <a:xfrm>
            <a:off x="457200" y="960120"/>
            <a:ext cx="1801368"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IBM v DALGLEISH</a:t>
            </a:r>
            <a:endParaRPr lang="en-US" sz="1200" dirty="0"/>
          </a:p>
        </p:txBody>
      </p:sp>
      <p:sp>
        <p:nvSpPr>
          <p:cNvPr id="5" name="Shape 3"/>
          <p:cNvSpPr/>
          <p:nvPr/>
        </p:nvSpPr>
        <p:spPr>
          <a:xfrm>
            <a:off x="457200" y="1481328"/>
            <a:ext cx="11277295" cy="2214880"/>
          </a:xfrm>
          <a:prstGeom prst="roundRect">
            <a:avLst>
              <a:gd name="adj" fmla="val 1858"/>
            </a:avLst>
          </a:prstGeom>
          <a:solidFill>
            <a:srgbClr val="EEF1F7"/>
          </a:solidFill>
          <a:ln w="9525">
            <a:solidFill>
              <a:srgbClr val="C9D3E6"/>
            </a:solidFill>
            <a:prstDash val="solid"/>
          </a:ln>
        </p:spPr>
        <p:txBody>
          <a:bodyPr/>
          <a:lstStyle/>
          <a:p>
            <a:endParaRPr lang="en-US"/>
          </a:p>
        </p:txBody>
      </p:sp>
      <p:sp>
        <p:nvSpPr>
          <p:cNvPr id="6" name="Text 4"/>
          <p:cNvSpPr txBox="1"/>
          <p:nvPr/>
        </p:nvSpPr>
        <p:spPr>
          <a:xfrm>
            <a:off x="868680" y="1938528"/>
            <a:ext cx="10451592" cy="1300480"/>
          </a:xfrm>
          <a:prstGeom prst="rect">
            <a:avLst/>
          </a:prstGeom>
          <a:noFill/>
          <a:ln/>
        </p:spPr>
        <p:txBody>
          <a:bodyPr wrap="square" lIns="0" tIns="0" rIns="0" bIns="0" rtlCol="0" anchor="ctr"/>
          <a:lstStyle/>
          <a:p>
            <a:pPr marL="0" indent="0" algn="just">
              <a:lnSpc>
                <a:spcPct val="122000"/>
              </a:lnSpc>
              <a:buNone/>
            </a:pPr>
            <a:r>
              <a:rPr lang="en-US" sz="1600" b="1" dirty="0">
                <a:solidFill>
                  <a:srgbClr val="1E2761"/>
                </a:solidFill>
                <a:latin typeface="Calibri" pitchFamily="34" charset="0"/>
                <a:ea typeface="Calibri" pitchFamily="34" charset="-122"/>
                <a:cs typeface="Calibri" pitchFamily="34" charset="-120"/>
              </a:rPr>
              <a:t>372.  </a:t>
            </a:r>
            <a:r>
              <a:rPr lang="en-US" sz="1600" dirty="0">
                <a:solidFill>
                  <a:srgbClr val="23262F"/>
                </a:solidFill>
                <a:latin typeface="Calibri" pitchFamily="34" charset="0"/>
                <a:ea typeface="Calibri" pitchFamily="34" charset="-122"/>
                <a:cs typeface="Calibri" pitchFamily="34" charset="-120"/>
              </a:rPr>
              <a:t>…Quite what the consequences of a breach of duty are is not entirely clear. One view is that in most, if not all cases, a breach of the duty leads to invalidity of the exercise of the relevant power. But care must be taken with that proposition as with all extreme propositions. There may be cases where it would not be just or proportionate to strike down the exercise of the power at all; and there may be cases where the result is partial, rather than total, invalidity of the exercise of the power.</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Hayes v Pack</a:t>
            </a:r>
            <a:r>
              <a:rPr lang="en-US" sz="2400" b="1" dirty="0">
                <a:solidFill>
                  <a:srgbClr val="1E2761"/>
                </a:solidFill>
                <a:latin typeface="Cambria" pitchFamily="34" charset="0"/>
                <a:ea typeface="Cambria" pitchFamily="34" charset="-122"/>
                <a:cs typeface="Cambria" pitchFamily="34" charset="-120"/>
              </a:rPr>
              <a:t> [2025] EWHC 402 (KB), [14]</a:t>
            </a:r>
            <a:endParaRPr lang="en-US" sz="2400" dirty="0"/>
          </a:p>
        </p:txBody>
      </p:sp>
      <p:sp>
        <p:nvSpPr>
          <p:cNvPr id="3" name="Shape 1"/>
          <p:cNvSpPr/>
          <p:nvPr/>
        </p:nvSpPr>
        <p:spPr>
          <a:xfrm>
            <a:off x="457200" y="960120"/>
            <a:ext cx="1532534" cy="384048"/>
          </a:xfrm>
          <a:prstGeom prst="roundRect">
            <a:avLst>
              <a:gd name="adj" fmla="val 21429"/>
            </a:avLst>
          </a:prstGeom>
          <a:solidFill>
            <a:srgbClr val="1E2761"/>
          </a:solidFill>
          <a:ln w="12700">
            <a:solidFill>
              <a:srgbClr val="1E2761"/>
            </a:solidFill>
            <a:prstDash val="solid"/>
          </a:ln>
        </p:spPr>
        <p:txBody>
          <a:bodyPr/>
          <a:lstStyle/>
          <a:p>
            <a:endParaRPr lang="en-US"/>
          </a:p>
        </p:txBody>
      </p:sp>
      <p:sp>
        <p:nvSpPr>
          <p:cNvPr id="4" name="Text 2"/>
          <p:cNvSpPr txBox="1"/>
          <p:nvPr/>
        </p:nvSpPr>
        <p:spPr>
          <a:xfrm>
            <a:off x="457200" y="960120"/>
            <a:ext cx="1532534"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HAYES v PACK</a:t>
            </a:r>
            <a:endParaRPr lang="en-US" sz="1200" dirty="0"/>
          </a:p>
        </p:txBody>
      </p:sp>
      <p:sp>
        <p:nvSpPr>
          <p:cNvPr id="5" name="Shape 3"/>
          <p:cNvSpPr/>
          <p:nvPr/>
        </p:nvSpPr>
        <p:spPr>
          <a:xfrm>
            <a:off x="457200" y="1481328"/>
            <a:ext cx="11277295" cy="2735072"/>
          </a:xfrm>
          <a:prstGeom prst="roundRect">
            <a:avLst>
              <a:gd name="adj" fmla="val 1504"/>
            </a:avLst>
          </a:prstGeom>
          <a:solidFill>
            <a:srgbClr val="EEF1F7"/>
          </a:solidFill>
          <a:ln w="9525">
            <a:solidFill>
              <a:srgbClr val="C9D3E6"/>
            </a:solidFill>
            <a:prstDash val="solid"/>
          </a:ln>
        </p:spPr>
        <p:txBody>
          <a:bodyPr/>
          <a:lstStyle/>
          <a:p>
            <a:endParaRPr lang="en-US"/>
          </a:p>
        </p:txBody>
      </p:sp>
      <p:sp>
        <p:nvSpPr>
          <p:cNvPr id="6" name="Text 4"/>
          <p:cNvSpPr txBox="1"/>
          <p:nvPr/>
        </p:nvSpPr>
        <p:spPr>
          <a:xfrm>
            <a:off x="868680" y="1938528"/>
            <a:ext cx="10451592" cy="1820672"/>
          </a:xfrm>
          <a:prstGeom prst="rect">
            <a:avLst/>
          </a:prstGeom>
          <a:noFill/>
          <a:ln/>
        </p:spPr>
        <p:txBody>
          <a:bodyPr wrap="square" lIns="0" tIns="0" rIns="0" bIns="0" rtlCol="0" anchor="ctr"/>
          <a:lstStyle/>
          <a:p>
            <a:pPr marL="0" indent="0" algn="just">
              <a:lnSpc>
                <a:spcPct val="122000"/>
              </a:lnSpc>
              <a:buNone/>
            </a:pPr>
            <a:r>
              <a:rPr lang="en-US" sz="1600" b="1" dirty="0">
                <a:solidFill>
                  <a:srgbClr val="1E2761"/>
                </a:solidFill>
                <a:latin typeface="Calibri" pitchFamily="34" charset="0"/>
                <a:ea typeface="Calibri" pitchFamily="34" charset="-122"/>
                <a:cs typeface="Calibri" pitchFamily="34" charset="-120"/>
              </a:rPr>
              <a:t>14.  </a:t>
            </a:r>
            <a:r>
              <a:rPr lang="en-US" sz="1600" dirty="0">
                <a:solidFill>
                  <a:srgbClr val="23262F"/>
                </a:solidFill>
                <a:latin typeface="Calibri" pitchFamily="34" charset="0"/>
                <a:ea typeface="Calibri" pitchFamily="34" charset="-122"/>
                <a:cs typeface="Calibri" pitchFamily="34" charset="-120"/>
              </a:rPr>
              <a:t>When the court is engaged with a complaint about the exercise of a contractual decision-making power … the consequences of the contractual non-compliance on the claimant, whether it deprives the decision of contractual status and if so whether the court can take the decision itself, the impact of relief on the clamant, the defendant and third parties – must all be accommodated within the principles and doctrines of the law of contract. The burgeoning law on contractual discretions has devoted comparatively little attention to these difficult questions. However, much is likely to turn on the nature and character of the deviation from the contractually required mode of decision-making.</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Horkulak v Cantor Fitzgerald International</a:t>
            </a:r>
            <a:r>
              <a:rPr lang="en-US" sz="2400" b="1" dirty="0">
                <a:solidFill>
                  <a:srgbClr val="1E2761"/>
                </a:solidFill>
                <a:latin typeface="Cambria" pitchFamily="34" charset="0"/>
                <a:ea typeface="Cambria" pitchFamily="34" charset="-122"/>
                <a:cs typeface="Cambria" pitchFamily="34" charset="-120"/>
              </a:rPr>
              <a:t> [2004] EWCA Civ 1287, [72]</a:t>
            </a:r>
            <a:endParaRPr lang="en-US" sz="2400" dirty="0"/>
          </a:p>
        </p:txBody>
      </p:sp>
      <p:sp>
        <p:nvSpPr>
          <p:cNvPr id="3" name="Shape 1"/>
          <p:cNvSpPr/>
          <p:nvPr/>
        </p:nvSpPr>
        <p:spPr>
          <a:xfrm>
            <a:off x="457200" y="960120"/>
            <a:ext cx="1371600" cy="384048"/>
          </a:xfrm>
          <a:prstGeom prst="roundRect">
            <a:avLst>
              <a:gd name="adj" fmla="val 21429"/>
            </a:avLst>
          </a:prstGeom>
          <a:solidFill>
            <a:srgbClr val="2A5DA8"/>
          </a:solidFill>
          <a:ln w="12700">
            <a:solidFill>
              <a:srgbClr val="2A5DA8"/>
            </a:solidFill>
            <a:prstDash val="solid"/>
          </a:ln>
        </p:spPr>
        <p:txBody>
          <a:bodyPr/>
          <a:lstStyle/>
          <a:p>
            <a:endParaRPr lang="en-US"/>
          </a:p>
        </p:txBody>
      </p:sp>
      <p:sp>
        <p:nvSpPr>
          <p:cNvPr id="4" name="Text 2"/>
          <p:cNvSpPr txBox="1"/>
          <p:nvPr/>
        </p:nvSpPr>
        <p:spPr>
          <a:xfrm>
            <a:off x="457200" y="960120"/>
            <a:ext cx="1371600"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HORKULAK</a:t>
            </a:r>
            <a:endParaRPr lang="en-US" sz="1200" dirty="0"/>
          </a:p>
        </p:txBody>
      </p:sp>
      <p:sp>
        <p:nvSpPr>
          <p:cNvPr id="5" name="Shape 3"/>
          <p:cNvSpPr/>
          <p:nvPr/>
        </p:nvSpPr>
        <p:spPr>
          <a:xfrm>
            <a:off x="457200" y="1481328"/>
            <a:ext cx="11277295" cy="2214880"/>
          </a:xfrm>
          <a:prstGeom prst="roundRect">
            <a:avLst>
              <a:gd name="adj" fmla="val 1858"/>
            </a:avLst>
          </a:prstGeom>
          <a:solidFill>
            <a:srgbClr val="E9F1FB"/>
          </a:solidFill>
          <a:ln w="9525">
            <a:solidFill>
              <a:srgbClr val="9CC3EB"/>
            </a:solidFill>
            <a:prstDash val="solid"/>
          </a:ln>
        </p:spPr>
        <p:txBody>
          <a:bodyPr/>
          <a:lstStyle/>
          <a:p>
            <a:endParaRPr lang="en-US"/>
          </a:p>
        </p:txBody>
      </p:sp>
      <p:sp>
        <p:nvSpPr>
          <p:cNvPr id="6" name="Text 4"/>
          <p:cNvSpPr txBox="1"/>
          <p:nvPr/>
        </p:nvSpPr>
        <p:spPr>
          <a:xfrm>
            <a:off x="868680" y="1938528"/>
            <a:ext cx="10451592" cy="1300480"/>
          </a:xfrm>
          <a:prstGeom prst="rect">
            <a:avLst/>
          </a:prstGeom>
          <a:noFill/>
          <a:ln/>
        </p:spPr>
        <p:txBody>
          <a:bodyPr wrap="square" lIns="0" tIns="0" rIns="0" bIns="0" rtlCol="0" anchor="ctr"/>
          <a:lstStyle/>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72.  </a:t>
            </a:r>
            <a:r>
              <a:rPr lang="en-US" sz="1600" dirty="0">
                <a:solidFill>
                  <a:srgbClr val="23262F"/>
                </a:solidFill>
                <a:latin typeface="Calibri" pitchFamily="34" charset="0"/>
                <a:ea typeface="Calibri" pitchFamily="34" charset="-122"/>
                <a:cs typeface="Calibri" pitchFamily="34" charset="-120"/>
              </a:rPr>
              <a:t>With no contractual signposts in relation to the formula for calculating the bonus payable, and no clear indications from the treatment of the claimant in previous years in relation to the payment of discretionary bonus, the task of the court is more difficult. No doubt in tackling that issue, the court will have in mind a range of possible outcomes. But in principle its task remains the same, that is to put itself in the shoes of the President, and decide what figure he would in the end have arrived at.</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Horkulak</a:t>
            </a:r>
            <a:r>
              <a:rPr lang="en-US" sz="2400" b="1" dirty="0">
                <a:solidFill>
                  <a:srgbClr val="1E2761"/>
                </a:solidFill>
                <a:latin typeface="Cambria" pitchFamily="34" charset="0"/>
                <a:ea typeface="Cambria" pitchFamily="34" charset="-122"/>
                <a:cs typeface="Cambria" pitchFamily="34" charset="-120"/>
              </a:rPr>
              <a:t> applied to the Braganza duty</a:t>
            </a:r>
            <a:endParaRPr lang="en-US" sz="2400" dirty="0"/>
          </a:p>
        </p:txBody>
      </p:sp>
      <p:sp>
        <p:nvSpPr>
          <p:cNvPr id="3" name="Shape 1"/>
          <p:cNvSpPr/>
          <p:nvPr/>
        </p:nvSpPr>
        <p:spPr>
          <a:xfrm>
            <a:off x="457200" y="960120"/>
            <a:ext cx="1890979" cy="384048"/>
          </a:xfrm>
          <a:prstGeom prst="roundRect">
            <a:avLst>
              <a:gd name="adj" fmla="val 21429"/>
            </a:avLst>
          </a:prstGeom>
          <a:solidFill>
            <a:srgbClr val="2A5DA8"/>
          </a:solidFill>
          <a:ln w="12700">
            <a:solidFill>
              <a:srgbClr val="2A5DA8"/>
            </a:solidFill>
            <a:prstDash val="solid"/>
          </a:ln>
        </p:spPr>
        <p:txBody>
          <a:bodyPr/>
          <a:lstStyle/>
          <a:p>
            <a:endParaRPr lang="en-US"/>
          </a:p>
        </p:txBody>
      </p:sp>
      <p:sp>
        <p:nvSpPr>
          <p:cNvPr id="4" name="Text 2"/>
          <p:cNvSpPr txBox="1"/>
          <p:nvPr/>
        </p:nvSpPr>
        <p:spPr>
          <a:xfrm>
            <a:off x="457200" y="960120"/>
            <a:ext cx="1890979"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HORKULAK APPLIED</a:t>
            </a:r>
            <a:endParaRPr lang="en-US" sz="1200" dirty="0"/>
          </a:p>
        </p:txBody>
      </p:sp>
      <p:sp>
        <p:nvSpPr>
          <p:cNvPr id="5" name="Shape 3"/>
          <p:cNvSpPr/>
          <p:nvPr/>
        </p:nvSpPr>
        <p:spPr>
          <a:xfrm>
            <a:off x="457200" y="1481328"/>
            <a:ext cx="11277295" cy="1417320"/>
          </a:xfrm>
          <a:prstGeom prst="roundRect">
            <a:avLst>
              <a:gd name="adj" fmla="val 3226"/>
            </a:avLst>
          </a:prstGeom>
          <a:solidFill>
            <a:srgbClr val="E9F1FB"/>
          </a:solidFill>
          <a:ln w="9525">
            <a:solidFill>
              <a:srgbClr val="9CC3EB"/>
            </a:solidFill>
            <a:prstDash val="solid"/>
          </a:ln>
        </p:spPr>
        <p:txBody>
          <a:bodyPr/>
          <a:lstStyle/>
          <a:p>
            <a:endParaRPr lang="en-US"/>
          </a:p>
        </p:txBody>
      </p:sp>
      <p:sp>
        <p:nvSpPr>
          <p:cNvPr id="6" name="Text 4"/>
          <p:cNvSpPr txBox="1"/>
          <p:nvPr/>
        </p:nvSpPr>
        <p:spPr>
          <a:xfrm>
            <a:off x="868680" y="1737360"/>
            <a:ext cx="10451592" cy="502920"/>
          </a:xfrm>
          <a:prstGeom prst="rect">
            <a:avLst/>
          </a:prstGeom>
          <a:noFill/>
          <a:ln/>
        </p:spPr>
        <p:txBody>
          <a:bodyPr wrap="square" lIns="0" tIns="0" rIns="0" bIns="0" rtlCol="0" anchor="ctr"/>
          <a:lstStyle/>
          <a:p>
            <a:pPr marL="0" indent="0">
              <a:buNone/>
            </a:pPr>
            <a:r>
              <a:rPr lang="en-US" sz="2500" b="1" i="1" dirty="0">
                <a:solidFill>
                  <a:srgbClr val="1E2761"/>
                </a:solidFill>
                <a:latin typeface="Cambria" pitchFamily="34" charset="0"/>
                <a:ea typeface="Cambria" pitchFamily="34" charset="-122"/>
                <a:cs typeface="Cambria" pitchFamily="34" charset="-120"/>
              </a:rPr>
              <a:t>Gagliardi v Evolution Capital Management LLC</a:t>
            </a:r>
            <a:endParaRPr lang="en-US" sz="2500" dirty="0"/>
          </a:p>
        </p:txBody>
      </p:sp>
      <p:sp>
        <p:nvSpPr>
          <p:cNvPr id="7" name="Text 5"/>
          <p:cNvSpPr txBox="1"/>
          <p:nvPr/>
        </p:nvSpPr>
        <p:spPr>
          <a:xfrm>
            <a:off x="868680" y="2286000"/>
            <a:ext cx="10451592" cy="384048"/>
          </a:xfrm>
          <a:prstGeom prst="rect">
            <a:avLst/>
          </a:prstGeom>
          <a:noFill/>
          <a:ln/>
        </p:spPr>
        <p:txBody>
          <a:bodyPr wrap="square" lIns="0" tIns="0" rIns="0" bIns="0" rtlCol="0" anchor="ctr"/>
          <a:lstStyle/>
          <a:p>
            <a:pPr marL="0" indent="0">
              <a:buNone/>
            </a:pPr>
            <a:r>
              <a:rPr lang="en-US" sz="1800" dirty="0">
                <a:solidFill>
                  <a:srgbClr val="5A6072"/>
                </a:solidFill>
                <a:latin typeface="Calibri" pitchFamily="34" charset="0"/>
                <a:ea typeface="Calibri" pitchFamily="34" charset="-122"/>
                <a:cs typeface="Calibri" pitchFamily="34" charset="-120"/>
              </a:rPr>
              <a:t>[2025] EWHC 3214 (Comm), [296]</a:t>
            </a:r>
            <a:endParaRPr lang="en-US" sz="1800" dirty="0"/>
          </a:p>
        </p:txBody>
      </p:sp>
      <p:sp>
        <p:nvSpPr>
          <p:cNvPr id="8" name="Shape 6"/>
          <p:cNvSpPr/>
          <p:nvPr/>
        </p:nvSpPr>
        <p:spPr>
          <a:xfrm>
            <a:off x="457200" y="3264408"/>
            <a:ext cx="11277295" cy="1417320"/>
          </a:xfrm>
          <a:prstGeom prst="roundRect">
            <a:avLst>
              <a:gd name="adj" fmla="val 3226"/>
            </a:avLst>
          </a:prstGeom>
          <a:solidFill>
            <a:srgbClr val="E9F1FB"/>
          </a:solidFill>
          <a:ln w="9525">
            <a:solidFill>
              <a:srgbClr val="9CC3EB"/>
            </a:solidFill>
            <a:prstDash val="solid"/>
          </a:ln>
        </p:spPr>
        <p:txBody>
          <a:bodyPr/>
          <a:lstStyle/>
          <a:p>
            <a:endParaRPr lang="en-US"/>
          </a:p>
        </p:txBody>
      </p:sp>
      <p:sp>
        <p:nvSpPr>
          <p:cNvPr id="9" name="Text 7"/>
          <p:cNvSpPr txBox="1"/>
          <p:nvPr/>
        </p:nvSpPr>
        <p:spPr>
          <a:xfrm>
            <a:off x="868680" y="3520440"/>
            <a:ext cx="10451592" cy="502920"/>
          </a:xfrm>
          <a:prstGeom prst="rect">
            <a:avLst/>
          </a:prstGeom>
          <a:noFill/>
          <a:ln/>
        </p:spPr>
        <p:txBody>
          <a:bodyPr wrap="square" lIns="0" tIns="0" rIns="0" bIns="0" rtlCol="0" anchor="ctr"/>
          <a:lstStyle/>
          <a:p>
            <a:pPr marL="0" indent="0">
              <a:buNone/>
            </a:pPr>
            <a:r>
              <a:rPr lang="en-US" sz="2500" b="1" i="1" dirty="0">
                <a:solidFill>
                  <a:srgbClr val="1E2761"/>
                </a:solidFill>
                <a:latin typeface="Cambria" pitchFamily="34" charset="0"/>
                <a:ea typeface="Cambria" pitchFamily="34" charset="-122"/>
                <a:cs typeface="Cambria" pitchFamily="34" charset="-120"/>
              </a:rPr>
              <a:t>Hayes v Pack</a:t>
            </a:r>
            <a:endParaRPr lang="en-US" sz="2500" dirty="0"/>
          </a:p>
        </p:txBody>
      </p:sp>
      <p:sp>
        <p:nvSpPr>
          <p:cNvPr id="10" name="Text 8"/>
          <p:cNvSpPr txBox="1"/>
          <p:nvPr/>
        </p:nvSpPr>
        <p:spPr>
          <a:xfrm>
            <a:off x="868680" y="4069080"/>
            <a:ext cx="10451592" cy="384048"/>
          </a:xfrm>
          <a:prstGeom prst="rect">
            <a:avLst/>
          </a:prstGeom>
          <a:noFill/>
          <a:ln/>
        </p:spPr>
        <p:txBody>
          <a:bodyPr wrap="square" lIns="0" tIns="0" rIns="0" bIns="0" rtlCol="0" anchor="ctr"/>
          <a:lstStyle/>
          <a:p>
            <a:pPr marL="0" indent="0">
              <a:buNone/>
            </a:pPr>
            <a:r>
              <a:rPr lang="en-US" sz="1800" dirty="0">
                <a:solidFill>
                  <a:srgbClr val="5A6072"/>
                </a:solidFill>
                <a:latin typeface="Calibri" pitchFamily="34" charset="0"/>
                <a:ea typeface="Calibri" pitchFamily="34" charset="-122"/>
                <a:cs typeface="Calibri" pitchFamily="34" charset="-120"/>
              </a:rPr>
              <a:t>[2025] EWHC 402 (KB), [18]</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Hayes v Pack</a:t>
            </a:r>
            <a:r>
              <a:rPr lang="en-US" sz="2400" b="1" dirty="0">
                <a:solidFill>
                  <a:srgbClr val="1E2761"/>
                </a:solidFill>
                <a:latin typeface="Cambria" pitchFamily="34" charset="0"/>
                <a:ea typeface="Cambria" pitchFamily="34" charset="-122"/>
                <a:cs typeface="Cambria" pitchFamily="34" charset="-120"/>
              </a:rPr>
              <a:t> [2025] EWHC 402 (KB), [17]</a:t>
            </a:r>
            <a:endParaRPr lang="en-US" sz="2400" dirty="0"/>
          </a:p>
        </p:txBody>
      </p:sp>
      <p:sp>
        <p:nvSpPr>
          <p:cNvPr id="3" name="Shape 1"/>
          <p:cNvSpPr/>
          <p:nvPr/>
        </p:nvSpPr>
        <p:spPr>
          <a:xfrm>
            <a:off x="457200" y="960120"/>
            <a:ext cx="1532534" cy="384048"/>
          </a:xfrm>
          <a:prstGeom prst="roundRect">
            <a:avLst>
              <a:gd name="adj" fmla="val 21429"/>
            </a:avLst>
          </a:prstGeom>
          <a:solidFill>
            <a:srgbClr val="2A5DA8"/>
          </a:solidFill>
          <a:ln w="12700">
            <a:solidFill>
              <a:srgbClr val="2A5DA8"/>
            </a:solidFill>
            <a:prstDash val="solid"/>
          </a:ln>
        </p:spPr>
        <p:txBody>
          <a:bodyPr/>
          <a:lstStyle/>
          <a:p>
            <a:endParaRPr lang="en-US"/>
          </a:p>
        </p:txBody>
      </p:sp>
      <p:sp>
        <p:nvSpPr>
          <p:cNvPr id="4" name="Text 2"/>
          <p:cNvSpPr txBox="1"/>
          <p:nvPr/>
        </p:nvSpPr>
        <p:spPr>
          <a:xfrm>
            <a:off x="457200" y="960120"/>
            <a:ext cx="1532534"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HAYES v PACK</a:t>
            </a:r>
            <a:endParaRPr lang="en-US" sz="1200" dirty="0"/>
          </a:p>
        </p:txBody>
      </p:sp>
      <p:sp>
        <p:nvSpPr>
          <p:cNvPr id="5" name="Shape 3"/>
          <p:cNvSpPr/>
          <p:nvPr/>
        </p:nvSpPr>
        <p:spPr>
          <a:xfrm>
            <a:off x="457200" y="1481328"/>
            <a:ext cx="11277295" cy="3255264"/>
          </a:xfrm>
          <a:prstGeom prst="roundRect">
            <a:avLst>
              <a:gd name="adj" fmla="val 1264"/>
            </a:avLst>
          </a:prstGeom>
          <a:solidFill>
            <a:srgbClr val="E9F1FB"/>
          </a:solidFill>
          <a:ln w="9525">
            <a:solidFill>
              <a:srgbClr val="9CC3EB"/>
            </a:solidFill>
            <a:prstDash val="solid"/>
          </a:ln>
        </p:spPr>
        <p:txBody>
          <a:bodyPr/>
          <a:lstStyle/>
          <a:p>
            <a:endParaRPr lang="en-US"/>
          </a:p>
        </p:txBody>
      </p:sp>
      <p:sp>
        <p:nvSpPr>
          <p:cNvPr id="6" name="Text 4"/>
          <p:cNvSpPr txBox="1"/>
          <p:nvPr/>
        </p:nvSpPr>
        <p:spPr>
          <a:xfrm>
            <a:off x="868680" y="1938528"/>
            <a:ext cx="10451592" cy="2340864"/>
          </a:xfrm>
          <a:prstGeom prst="rect">
            <a:avLst/>
          </a:prstGeom>
          <a:noFill/>
          <a:ln/>
        </p:spPr>
        <p:txBody>
          <a:bodyPr wrap="square" lIns="0" tIns="0" rIns="0" bIns="0" rtlCol="0" anchor="ctr"/>
          <a:lstStyle/>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17.  </a:t>
            </a:r>
            <a:r>
              <a:rPr lang="en-US" sz="1600" dirty="0">
                <a:solidFill>
                  <a:srgbClr val="23262F"/>
                </a:solidFill>
                <a:latin typeface="Calibri" pitchFamily="34" charset="0"/>
                <a:ea typeface="Calibri" pitchFamily="34" charset="-122"/>
                <a:cs typeface="Calibri" pitchFamily="34" charset="-120"/>
              </a:rPr>
              <a:t>… Mr Mott referred to two decisions in this regard. The first was Eclairs Group Ltd v JKX Oil &amp; Gas Plc [2015] UKSC 71 in which Lord Sumption (with the support of Lord Hodge) addressed the position where a fiduciary decision was taken for more than one purpose, one improper and one not. Lord Sumption endorsed a “but for” analysis in this context – would the same decision have been reached “but for” the influence of the improper purpose. In the second, No 1 West India Quay (Residential) Ltd v East Tower [2018] EWCA Civ 250, the Court of Appeal applied the same approach to cases where a decision-maker gave two alternative (and independently sufficient) reasons for reaching a decision, one good and one bad. </a:t>
            </a:r>
            <a:r>
              <a:rPr lang="en-US" sz="1600" u="sng" dirty="0">
                <a:solidFill>
                  <a:srgbClr val="23262F"/>
                </a:solidFill>
                <a:latin typeface="Calibri" pitchFamily="34" charset="0"/>
                <a:ea typeface="Calibri" pitchFamily="34" charset="-122"/>
                <a:cs typeface="Calibri" pitchFamily="34" charset="-120"/>
              </a:rPr>
              <a:t>These two cases did not involve the court hypothesising a reason not in fact present in the decision-maker’s mind nor a purpose which the decision-maker did not in fact have in mind, and the counterfactual analysis required is of a limited kind.</a:t>
            </a:r>
            <a:endParaRPr lang="en-US" sz="1600" u="sng"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Watson v Watchfinder.co.uk Ltd</a:t>
            </a:r>
            <a:r>
              <a:rPr lang="en-US" sz="2400" b="1" dirty="0">
                <a:solidFill>
                  <a:srgbClr val="1E2761"/>
                </a:solidFill>
                <a:latin typeface="Cambria" pitchFamily="34" charset="0"/>
                <a:ea typeface="Cambria" pitchFamily="34" charset="-122"/>
                <a:cs typeface="Cambria" pitchFamily="34" charset="-120"/>
              </a:rPr>
              <a:t> [2017] EWHC 1275 (Comm), [92] and [120]</a:t>
            </a:r>
            <a:endParaRPr lang="en-US" sz="2400" dirty="0"/>
          </a:p>
        </p:txBody>
      </p:sp>
      <p:sp>
        <p:nvSpPr>
          <p:cNvPr id="3" name="Shape 1"/>
          <p:cNvSpPr/>
          <p:nvPr/>
        </p:nvSpPr>
        <p:spPr>
          <a:xfrm>
            <a:off x="457200" y="960120"/>
            <a:ext cx="2249424" cy="384048"/>
          </a:xfrm>
          <a:prstGeom prst="roundRect">
            <a:avLst>
              <a:gd name="adj" fmla="val 21429"/>
            </a:avLst>
          </a:prstGeom>
          <a:solidFill>
            <a:srgbClr val="2A5DA8"/>
          </a:solidFill>
          <a:ln w="12700">
            <a:solidFill>
              <a:srgbClr val="2A5DA8"/>
            </a:solidFill>
            <a:prstDash val="solid"/>
          </a:ln>
        </p:spPr>
        <p:txBody>
          <a:bodyPr/>
          <a:lstStyle/>
          <a:p>
            <a:endParaRPr lang="en-US"/>
          </a:p>
        </p:txBody>
      </p:sp>
      <p:sp>
        <p:nvSpPr>
          <p:cNvPr id="4" name="Text 2"/>
          <p:cNvSpPr txBox="1"/>
          <p:nvPr/>
        </p:nvSpPr>
        <p:spPr>
          <a:xfrm>
            <a:off x="457200" y="960120"/>
            <a:ext cx="2249424"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WATSON v WATCHFINDER</a:t>
            </a:r>
            <a:endParaRPr lang="en-US" sz="1200" dirty="0"/>
          </a:p>
        </p:txBody>
      </p:sp>
      <p:sp>
        <p:nvSpPr>
          <p:cNvPr id="5" name="Shape 3"/>
          <p:cNvSpPr/>
          <p:nvPr/>
        </p:nvSpPr>
        <p:spPr>
          <a:xfrm>
            <a:off x="457200" y="1481328"/>
            <a:ext cx="11277295" cy="4519168"/>
          </a:xfrm>
          <a:prstGeom prst="roundRect">
            <a:avLst>
              <a:gd name="adj" fmla="val 911"/>
            </a:avLst>
          </a:prstGeom>
          <a:solidFill>
            <a:srgbClr val="E9F1FB"/>
          </a:solidFill>
          <a:ln w="9525">
            <a:solidFill>
              <a:srgbClr val="9CC3EB"/>
            </a:solidFill>
            <a:prstDash val="solid"/>
          </a:ln>
        </p:spPr>
        <p:txBody>
          <a:bodyPr/>
          <a:lstStyle/>
          <a:p>
            <a:endParaRPr lang="en-US"/>
          </a:p>
        </p:txBody>
      </p:sp>
      <p:sp>
        <p:nvSpPr>
          <p:cNvPr id="6" name="Text 4"/>
          <p:cNvSpPr txBox="1"/>
          <p:nvPr/>
        </p:nvSpPr>
        <p:spPr>
          <a:xfrm>
            <a:off x="868680" y="1938528"/>
            <a:ext cx="10451592" cy="3604768"/>
          </a:xfrm>
          <a:prstGeom prst="rect">
            <a:avLst/>
          </a:prstGeom>
          <a:noFill/>
          <a:ln/>
        </p:spPr>
        <p:txBody>
          <a:bodyPr wrap="square" lIns="0" tIns="0" rIns="0" bIns="0" rtlCol="0" anchor="ctr"/>
          <a:lstStyle/>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92  </a:t>
            </a:r>
            <a:r>
              <a:rPr lang="en-US" sz="1600" dirty="0">
                <a:solidFill>
                  <a:srgbClr val="23262F"/>
                </a:solidFill>
                <a:latin typeface="Calibri" pitchFamily="34" charset="0"/>
                <a:ea typeface="Calibri" pitchFamily="34" charset="-122"/>
                <a:cs typeface="Calibri" pitchFamily="34" charset="-120"/>
              </a:rPr>
              <a:t>In oral evidence, Mr Hennell accepted that at the time of the meeting he was not thinking about any constraints on the exercise of the discretion and so was not aware that reasons for the decision had to be given. That is useful evidence to explain why he may have acted as he did but of course if there was a lack of reasons or reasoning which mean that there was an improper exercise of the discretion his understanding at the time does not help, whether or not based upon legal advice.</a:t>
            </a:r>
            <a:endParaRPr lang="en-US" sz="1600" dirty="0"/>
          </a:p>
          <a:p>
            <a:pPr marL="0" indent="0" algn="just">
              <a:lnSpc>
                <a:spcPct val="122000"/>
              </a:lnSpc>
              <a:spcAft>
                <a:spcPts val="880"/>
              </a:spcAft>
              <a:buNone/>
            </a:pPr>
            <a:r>
              <a:rPr lang="en-US" sz="1600" dirty="0">
                <a:solidFill>
                  <a:srgbClr val="5A6072"/>
                </a:solidFill>
                <a:latin typeface="Calibri" pitchFamily="34" charset="0"/>
                <a:ea typeface="Calibri" pitchFamily="34" charset="-122"/>
                <a:cs typeface="Calibri" pitchFamily="34" charset="-120"/>
              </a:rPr>
              <a:t>…</a:t>
            </a:r>
            <a:endParaRPr lang="en-US" sz="1600" dirty="0"/>
          </a:p>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120  </a:t>
            </a:r>
            <a:r>
              <a:rPr lang="en-US" sz="1600" dirty="0">
                <a:solidFill>
                  <a:srgbClr val="23262F"/>
                </a:solidFill>
                <a:latin typeface="Calibri" pitchFamily="34" charset="0"/>
                <a:ea typeface="Calibri" pitchFamily="34" charset="-122"/>
                <a:cs typeface="Calibri" pitchFamily="34" charset="-120"/>
              </a:rPr>
              <a:t>Third, as Mr Hennell frankly accepted in large part, as at the time of the meeting he was under the impression (apparently fostered by a number of different legal opinions) that there was an absolute right of veto. The same I believe was true of Mr Amsdon, first because there is no reason to think Mr Hennell would not have told him if he was not already aware. And second, there is Mr Amsdon’s “pleasant surprise” e-mail referred to in para 75 above. I accept, of course, that if, notwithstanding that belief, the board had exercised the discretion in a way which in fact met the Braganza Duty then this mistaken belief would not matter. But they did not, and one reason must be because they felt under no obligation so to do…</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BHL v Bank Leumi ABL Ltd</a:t>
            </a:r>
            <a:r>
              <a:rPr lang="en-US" sz="2400" b="1" dirty="0">
                <a:solidFill>
                  <a:srgbClr val="1E2761"/>
                </a:solidFill>
                <a:latin typeface="Cambria" pitchFamily="34" charset="0"/>
                <a:ea typeface="Cambria" pitchFamily="34" charset="-122"/>
                <a:cs typeface="Cambria" pitchFamily="34" charset="-120"/>
              </a:rPr>
              <a:t> [2017] EWHC 1871 (QB), [35]–[36] and [39]</a:t>
            </a:r>
            <a:endParaRPr lang="en-US" sz="2400" dirty="0"/>
          </a:p>
        </p:txBody>
      </p:sp>
      <p:sp>
        <p:nvSpPr>
          <p:cNvPr id="3" name="Shape 1"/>
          <p:cNvSpPr/>
          <p:nvPr/>
        </p:nvSpPr>
        <p:spPr>
          <a:xfrm>
            <a:off x="457200" y="960120"/>
            <a:ext cx="1890979" cy="384048"/>
          </a:xfrm>
          <a:prstGeom prst="roundRect">
            <a:avLst>
              <a:gd name="adj" fmla="val 21429"/>
            </a:avLst>
          </a:prstGeom>
          <a:solidFill>
            <a:srgbClr val="2A5DA8"/>
          </a:solidFill>
          <a:ln w="12700">
            <a:solidFill>
              <a:srgbClr val="2A5DA8"/>
            </a:solidFill>
            <a:prstDash val="solid"/>
          </a:ln>
        </p:spPr>
        <p:txBody>
          <a:bodyPr/>
          <a:lstStyle/>
          <a:p>
            <a:endParaRPr lang="en-US"/>
          </a:p>
        </p:txBody>
      </p:sp>
      <p:sp>
        <p:nvSpPr>
          <p:cNvPr id="4" name="Text 2"/>
          <p:cNvSpPr txBox="1"/>
          <p:nvPr/>
        </p:nvSpPr>
        <p:spPr>
          <a:xfrm>
            <a:off x="457200" y="960120"/>
            <a:ext cx="1890979"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BHL v BANK LEUMI</a:t>
            </a:r>
            <a:endParaRPr lang="en-US" sz="1200" dirty="0"/>
          </a:p>
        </p:txBody>
      </p:sp>
      <p:sp>
        <p:nvSpPr>
          <p:cNvPr id="5" name="Shape 3"/>
          <p:cNvSpPr/>
          <p:nvPr/>
        </p:nvSpPr>
        <p:spPr>
          <a:xfrm>
            <a:off x="457200" y="1481328"/>
            <a:ext cx="11277295" cy="4630928"/>
          </a:xfrm>
          <a:prstGeom prst="roundRect">
            <a:avLst>
              <a:gd name="adj" fmla="val 889"/>
            </a:avLst>
          </a:prstGeom>
          <a:solidFill>
            <a:srgbClr val="E9F1FB"/>
          </a:solidFill>
          <a:ln w="9525">
            <a:solidFill>
              <a:srgbClr val="9CC3EB"/>
            </a:solidFill>
            <a:prstDash val="solid"/>
          </a:ln>
        </p:spPr>
        <p:txBody>
          <a:bodyPr/>
          <a:lstStyle/>
          <a:p>
            <a:endParaRPr lang="en-US"/>
          </a:p>
        </p:txBody>
      </p:sp>
      <p:sp>
        <p:nvSpPr>
          <p:cNvPr id="6" name="Text 4"/>
          <p:cNvSpPr txBox="1"/>
          <p:nvPr/>
        </p:nvSpPr>
        <p:spPr>
          <a:xfrm>
            <a:off x="868680" y="1938528"/>
            <a:ext cx="10451592" cy="3716528"/>
          </a:xfrm>
          <a:prstGeom prst="rect">
            <a:avLst/>
          </a:prstGeom>
          <a:noFill/>
          <a:ln/>
        </p:spPr>
        <p:txBody>
          <a:bodyPr wrap="square" lIns="0" tIns="0" rIns="0" bIns="0" rtlCol="0" anchor="ctr"/>
          <a:lstStyle/>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35.  </a:t>
            </a:r>
            <a:r>
              <a:rPr lang="en-US" sz="1600" dirty="0">
                <a:solidFill>
                  <a:srgbClr val="23262F"/>
                </a:solidFill>
                <a:latin typeface="Calibri" pitchFamily="34" charset="0"/>
                <a:ea typeface="Calibri" pitchFamily="34" charset="-122"/>
                <a:cs typeface="Calibri" pitchFamily="34" charset="-120"/>
              </a:rPr>
              <a:t>But on that analysis, and if there is no reference point, Leumi could simply charge what it wanted whether that was in order to reduce its own extra costs or not. I consider this to be a commercially absurd interpretation and it also goes against the clear language actually used. In other words this is not some entirely open discretion.</a:t>
            </a:r>
          </a:p>
          <a:p>
            <a:pPr marL="0" indent="0" algn="just">
              <a:lnSpc>
                <a:spcPct val="122000"/>
              </a:lnSpc>
              <a:buNone/>
            </a:pPr>
            <a:endParaRPr lang="en-US" sz="1600" dirty="0"/>
          </a:p>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36.  </a:t>
            </a:r>
            <a:r>
              <a:rPr lang="en-US" sz="1600" dirty="0">
                <a:solidFill>
                  <a:srgbClr val="23262F"/>
                </a:solidFill>
                <a:latin typeface="Calibri" pitchFamily="34" charset="0"/>
                <a:ea typeface="Calibri" pitchFamily="34" charset="-122"/>
                <a:cs typeface="Calibri" pitchFamily="34" charset="-120"/>
              </a:rPr>
              <a:t>Rather, I consider that the provision allows Leumi to charge a fee which is meant to represent or capture or estimate in some way its future costs and expenses in respect of the collection. The language suggests that the fee is to be charged or can be charged in advance of the incurring of the costs and there is obviously a margin of flexibility given to Leumi since by definition it cannot know in advance precisely what those costs will be.</a:t>
            </a:r>
            <a:endParaRPr lang="en-US" sz="1600" dirty="0"/>
          </a:p>
          <a:p>
            <a:pPr marL="0" indent="0" algn="just">
              <a:lnSpc>
                <a:spcPct val="122000"/>
              </a:lnSpc>
              <a:spcAft>
                <a:spcPts val="880"/>
              </a:spcAft>
              <a:buNone/>
            </a:pPr>
            <a:r>
              <a:rPr lang="en-US" sz="1600" dirty="0">
                <a:solidFill>
                  <a:srgbClr val="5A6072"/>
                </a:solidFill>
                <a:latin typeface="Calibri" pitchFamily="34" charset="0"/>
                <a:ea typeface="Calibri" pitchFamily="34" charset="-122"/>
                <a:cs typeface="Calibri" pitchFamily="34" charset="-120"/>
              </a:rPr>
              <a:t>…</a:t>
            </a:r>
            <a:endParaRPr lang="en-US" sz="1600" dirty="0"/>
          </a:p>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39.  </a:t>
            </a:r>
            <a:r>
              <a:rPr lang="en-US" sz="1600" dirty="0">
                <a:solidFill>
                  <a:srgbClr val="23262F"/>
                </a:solidFill>
                <a:latin typeface="Calibri" pitchFamily="34" charset="0"/>
                <a:ea typeface="Calibri" pitchFamily="34" charset="-122"/>
                <a:cs typeface="Calibri" pitchFamily="34" charset="-120"/>
              </a:rPr>
              <a:t>On that basis, the “target” of the provision is the recovery of further costs and expenses to be incurred by Leumi as the now collector of the receivables. Accordingly, this is not a case where a percentage can be set without reference to anything; if it were, it would always be set at 15%.</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BHL v Bank Leumi ABL Ltd</a:t>
            </a:r>
            <a:r>
              <a:rPr lang="en-US" sz="2400" b="1" dirty="0">
                <a:solidFill>
                  <a:srgbClr val="1E2761"/>
                </a:solidFill>
                <a:latin typeface="Cambria" pitchFamily="34" charset="0"/>
                <a:ea typeface="Cambria" pitchFamily="34" charset="-122"/>
                <a:cs typeface="Cambria" pitchFamily="34" charset="-120"/>
              </a:rPr>
              <a:t> [2017] EWHC 1871 (QB), [78]–[79]</a:t>
            </a:r>
            <a:endParaRPr lang="en-US" sz="2400" dirty="0"/>
          </a:p>
        </p:txBody>
      </p:sp>
      <p:sp>
        <p:nvSpPr>
          <p:cNvPr id="3" name="Shape 1"/>
          <p:cNvSpPr/>
          <p:nvPr/>
        </p:nvSpPr>
        <p:spPr>
          <a:xfrm>
            <a:off x="457200" y="960120"/>
            <a:ext cx="1890979" cy="384048"/>
          </a:xfrm>
          <a:prstGeom prst="roundRect">
            <a:avLst>
              <a:gd name="adj" fmla="val 21429"/>
            </a:avLst>
          </a:prstGeom>
          <a:solidFill>
            <a:srgbClr val="2A5DA8"/>
          </a:solidFill>
          <a:ln w="12700">
            <a:solidFill>
              <a:srgbClr val="2A5DA8"/>
            </a:solidFill>
            <a:prstDash val="solid"/>
          </a:ln>
        </p:spPr>
        <p:txBody>
          <a:bodyPr/>
          <a:lstStyle/>
          <a:p>
            <a:endParaRPr lang="en-US"/>
          </a:p>
        </p:txBody>
      </p:sp>
      <p:sp>
        <p:nvSpPr>
          <p:cNvPr id="4" name="Text 2"/>
          <p:cNvSpPr txBox="1"/>
          <p:nvPr/>
        </p:nvSpPr>
        <p:spPr>
          <a:xfrm>
            <a:off x="457200" y="960120"/>
            <a:ext cx="1890979"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BHL v BANK LEUMI</a:t>
            </a:r>
            <a:endParaRPr lang="en-US" sz="1200" dirty="0"/>
          </a:p>
        </p:txBody>
      </p:sp>
      <p:sp>
        <p:nvSpPr>
          <p:cNvPr id="5" name="Shape 3"/>
          <p:cNvSpPr/>
          <p:nvPr/>
        </p:nvSpPr>
        <p:spPr>
          <a:xfrm>
            <a:off x="457200" y="1481328"/>
            <a:ext cx="11277295" cy="2326640"/>
          </a:xfrm>
          <a:prstGeom prst="roundRect">
            <a:avLst>
              <a:gd name="adj" fmla="val 1769"/>
            </a:avLst>
          </a:prstGeom>
          <a:solidFill>
            <a:srgbClr val="E9F1FB"/>
          </a:solidFill>
          <a:ln w="9525">
            <a:solidFill>
              <a:srgbClr val="9CC3EB"/>
            </a:solidFill>
            <a:prstDash val="solid"/>
          </a:ln>
        </p:spPr>
        <p:txBody>
          <a:bodyPr/>
          <a:lstStyle/>
          <a:p>
            <a:endParaRPr lang="en-US"/>
          </a:p>
        </p:txBody>
      </p:sp>
      <p:sp>
        <p:nvSpPr>
          <p:cNvPr id="6" name="Text 4"/>
          <p:cNvSpPr txBox="1"/>
          <p:nvPr/>
        </p:nvSpPr>
        <p:spPr>
          <a:xfrm>
            <a:off x="868680" y="1938528"/>
            <a:ext cx="10451592" cy="1412240"/>
          </a:xfrm>
          <a:prstGeom prst="rect">
            <a:avLst/>
          </a:prstGeom>
          <a:noFill/>
          <a:ln/>
        </p:spPr>
        <p:txBody>
          <a:bodyPr wrap="square" lIns="0" tIns="0" rIns="0" bIns="0" rtlCol="0" anchor="ctr"/>
          <a:lstStyle/>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78.  </a:t>
            </a:r>
            <a:r>
              <a:rPr lang="en-US" sz="1600" dirty="0">
                <a:solidFill>
                  <a:srgbClr val="23262F"/>
                </a:solidFill>
                <a:latin typeface="Calibri" pitchFamily="34" charset="0"/>
                <a:ea typeface="Calibri" pitchFamily="34" charset="-122"/>
                <a:cs typeface="Calibri" pitchFamily="34" charset="-120"/>
              </a:rPr>
              <a:t>It is reasonably clear how Leumi came to fix 15% as the relevant charge. The person who actually fixed it was Mr </a:t>
            </a:r>
            <a:r>
              <a:rPr lang="en-US" sz="1600" dirty="0" err="1">
                <a:solidFill>
                  <a:srgbClr val="23262F"/>
                </a:solidFill>
                <a:latin typeface="Calibri" pitchFamily="34" charset="0"/>
                <a:ea typeface="Calibri" pitchFamily="34" charset="-122"/>
                <a:cs typeface="Calibri" pitchFamily="34" charset="-120"/>
              </a:rPr>
              <a:t>Couzins</a:t>
            </a:r>
            <a:r>
              <a:rPr lang="en-US" sz="1600" dirty="0">
                <a:solidFill>
                  <a:srgbClr val="23262F"/>
                </a:solidFill>
                <a:latin typeface="Calibri" pitchFamily="34" charset="0"/>
                <a:ea typeface="Calibri" pitchFamily="34" charset="-122"/>
                <a:cs typeface="Calibri" pitchFamily="34" charset="-120"/>
              </a:rPr>
              <a:t>.</a:t>
            </a:r>
          </a:p>
          <a:p>
            <a:pPr marL="0" indent="0" algn="just">
              <a:lnSpc>
                <a:spcPct val="122000"/>
              </a:lnSpc>
              <a:buNone/>
            </a:pPr>
            <a:endParaRPr lang="en-US" sz="1600" dirty="0"/>
          </a:p>
          <a:p>
            <a:pPr marL="0" indent="0" algn="just">
              <a:lnSpc>
                <a:spcPct val="122000"/>
              </a:lnSpc>
              <a:buNone/>
            </a:pPr>
            <a:r>
              <a:rPr lang="en-US" sz="1600" b="1" dirty="0">
                <a:solidFill>
                  <a:srgbClr val="2A5DA8"/>
                </a:solidFill>
                <a:latin typeface="Calibri" pitchFamily="34" charset="0"/>
                <a:ea typeface="Calibri" pitchFamily="34" charset="-122"/>
                <a:cs typeface="Calibri" pitchFamily="34" charset="-120"/>
              </a:rPr>
              <a:t>79.  </a:t>
            </a:r>
            <a:r>
              <a:rPr lang="en-US" sz="1600" dirty="0">
                <a:solidFill>
                  <a:srgbClr val="23262F"/>
                </a:solidFill>
                <a:latin typeface="Calibri" pitchFamily="34" charset="0"/>
                <a:ea typeface="Calibri" pitchFamily="34" charset="-122"/>
                <a:cs typeface="Calibri" pitchFamily="34" charset="-120"/>
              </a:rPr>
              <a:t>It appeared from the evidence that Leumi had, as a matter of practice, always charged the maximum where the provision gave a fee which could be “up to” a particular percentage … Mr Couzins could not recall any instance where he had charged less than the maximum available.</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Hayes v Pack</a:t>
            </a:r>
            <a:r>
              <a:rPr lang="en-US" sz="2400" b="1" dirty="0">
                <a:solidFill>
                  <a:srgbClr val="1E2761"/>
                </a:solidFill>
                <a:latin typeface="Cambria" pitchFamily="34" charset="0"/>
                <a:ea typeface="Cambria" pitchFamily="34" charset="-122"/>
                <a:cs typeface="Cambria" pitchFamily="34" charset="-120"/>
              </a:rPr>
              <a:t> [2025] EWHC 402 (KB), [14]–[15]</a:t>
            </a:r>
            <a:endParaRPr lang="en-US" sz="2400" dirty="0"/>
          </a:p>
        </p:txBody>
      </p:sp>
      <p:sp>
        <p:nvSpPr>
          <p:cNvPr id="3" name="Shape 1"/>
          <p:cNvSpPr/>
          <p:nvPr/>
        </p:nvSpPr>
        <p:spPr>
          <a:xfrm>
            <a:off x="457200" y="960120"/>
            <a:ext cx="1532534" cy="384048"/>
          </a:xfrm>
          <a:prstGeom prst="roundRect">
            <a:avLst>
              <a:gd name="adj" fmla="val 21429"/>
            </a:avLst>
          </a:prstGeom>
          <a:solidFill>
            <a:srgbClr val="8C2D4A"/>
          </a:solidFill>
          <a:ln w="12700">
            <a:solidFill>
              <a:srgbClr val="8C2D4A"/>
            </a:solidFill>
            <a:prstDash val="solid"/>
          </a:ln>
        </p:spPr>
        <p:txBody>
          <a:bodyPr/>
          <a:lstStyle/>
          <a:p>
            <a:endParaRPr lang="en-US"/>
          </a:p>
        </p:txBody>
      </p:sp>
      <p:sp>
        <p:nvSpPr>
          <p:cNvPr id="4" name="Text 2"/>
          <p:cNvSpPr txBox="1"/>
          <p:nvPr/>
        </p:nvSpPr>
        <p:spPr>
          <a:xfrm>
            <a:off x="457200" y="960120"/>
            <a:ext cx="1532534"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HAYES v PACK</a:t>
            </a:r>
            <a:endParaRPr lang="en-US" sz="1200" dirty="0"/>
          </a:p>
        </p:txBody>
      </p:sp>
      <p:sp>
        <p:nvSpPr>
          <p:cNvPr id="5" name="Shape 3"/>
          <p:cNvSpPr/>
          <p:nvPr/>
        </p:nvSpPr>
        <p:spPr>
          <a:xfrm>
            <a:off x="457200" y="1481328"/>
            <a:ext cx="11277295" cy="3367024"/>
          </a:xfrm>
          <a:prstGeom prst="roundRect">
            <a:avLst>
              <a:gd name="adj" fmla="val 1222"/>
            </a:avLst>
          </a:prstGeom>
          <a:solidFill>
            <a:srgbClr val="FBEEF1"/>
          </a:solidFill>
          <a:ln w="9525">
            <a:solidFill>
              <a:srgbClr val="D99BAE"/>
            </a:solidFill>
            <a:prstDash val="solid"/>
          </a:ln>
        </p:spPr>
        <p:txBody>
          <a:bodyPr/>
          <a:lstStyle/>
          <a:p>
            <a:endParaRPr lang="en-US"/>
          </a:p>
        </p:txBody>
      </p:sp>
      <p:sp>
        <p:nvSpPr>
          <p:cNvPr id="6" name="Text 4"/>
          <p:cNvSpPr txBox="1"/>
          <p:nvPr/>
        </p:nvSpPr>
        <p:spPr>
          <a:xfrm>
            <a:off x="868680" y="1938528"/>
            <a:ext cx="10451592" cy="2452624"/>
          </a:xfrm>
          <a:prstGeom prst="rect">
            <a:avLst/>
          </a:prstGeom>
          <a:noFill/>
          <a:ln/>
        </p:spPr>
        <p:txBody>
          <a:bodyPr wrap="square" lIns="0" tIns="0" rIns="0" bIns="0" rtlCol="0" anchor="ctr"/>
          <a:lstStyle/>
          <a:p>
            <a:pPr marL="0" indent="0" algn="just">
              <a:lnSpc>
                <a:spcPct val="122000"/>
              </a:lnSpc>
              <a:buNone/>
            </a:pPr>
            <a:r>
              <a:rPr lang="en-US" sz="1600" b="1" dirty="0">
                <a:solidFill>
                  <a:srgbClr val="8C2D4A"/>
                </a:solidFill>
                <a:latin typeface="Calibri" pitchFamily="34" charset="0"/>
                <a:ea typeface="Calibri" pitchFamily="34" charset="-122"/>
                <a:cs typeface="Calibri" pitchFamily="34" charset="-120"/>
              </a:rPr>
              <a:t>14.  </a:t>
            </a:r>
            <a:r>
              <a:rPr lang="en-US" sz="1600" dirty="0">
                <a:solidFill>
                  <a:srgbClr val="23262F"/>
                </a:solidFill>
                <a:latin typeface="Calibri" pitchFamily="34" charset="0"/>
                <a:ea typeface="Calibri" pitchFamily="34" charset="-122"/>
                <a:cs typeface="Calibri" pitchFamily="34" charset="-120"/>
              </a:rPr>
              <a:t>…much is likely to turn on the nature and character of the deviation from the contractually required mode of decision-making.</a:t>
            </a:r>
          </a:p>
          <a:p>
            <a:pPr marL="0" indent="0" algn="just">
              <a:lnSpc>
                <a:spcPct val="122000"/>
              </a:lnSpc>
              <a:buNone/>
            </a:pPr>
            <a:endParaRPr lang="en-US" sz="1600" dirty="0"/>
          </a:p>
          <a:p>
            <a:pPr marL="0" indent="0" algn="just">
              <a:lnSpc>
                <a:spcPct val="122000"/>
              </a:lnSpc>
              <a:buNone/>
            </a:pPr>
            <a:r>
              <a:rPr lang="en-US" sz="1600" b="1" dirty="0">
                <a:solidFill>
                  <a:srgbClr val="8C2D4A"/>
                </a:solidFill>
                <a:latin typeface="Calibri" pitchFamily="34" charset="0"/>
                <a:ea typeface="Calibri" pitchFamily="34" charset="-122"/>
                <a:cs typeface="Calibri" pitchFamily="34" charset="-120"/>
              </a:rPr>
              <a:t>15.  </a:t>
            </a:r>
            <a:r>
              <a:rPr lang="en-US" sz="1600" dirty="0">
                <a:solidFill>
                  <a:srgbClr val="23262F"/>
                </a:solidFill>
                <a:latin typeface="Calibri" pitchFamily="34" charset="0"/>
                <a:ea typeface="Calibri" pitchFamily="34" charset="-122"/>
                <a:cs typeface="Calibri" pitchFamily="34" charset="-120"/>
              </a:rPr>
              <a:t>If the effect of the non-compliance is to deprive the decision of contractual status (i.e. it is in the nature of a jurisdictional error), then there will have been no valid decision for the purposes of the contract, and there seems no scope for any counterfactual analysis as to whether avoiding that error would have led to a different outcome. Whether an error is or is not of this kind will essentially be a matter of construction of the contract. It might be that only some types of non-compliance have this effect, and then only where there has been a material departure from the contractual terms relating to the making of the determination has this effect.</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Hayes v Pack</a:t>
            </a:r>
            <a:r>
              <a:rPr lang="en-US" sz="2400" b="1" dirty="0">
                <a:solidFill>
                  <a:srgbClr val="1E2761"/>
                </a:solidFill>
                <a:latin typeface="Cambria" pitchFamily="34" charset="0"/>
                <a:ea typeface="Cambria" pitchFamily="34" charset="-122"/>
                <a:cs typeface="Cambria" pitchFamily="34" charset="-120"/>
              </a:rPr>
              <a:t> [2025] EWHC 402 (KB), [16]</a:t>
            </a:r>
            <a:endParaRPr lang="en-US" sz="2400" dirty="0"/>
          </a:p>
        </p:txBody>
      </p:sp>
      <p:sp>
        <p:nvSpPr>
          <p:cNvPr id="3" name="Shape 1"/>
          <p:cNvSpPr/>
          <p:nvPr/>
        </p:nvSpPr>
        <p:spPr>
          <a:xfrm>
            <a:off x="457200" y="960120"/>
            <a:ext cx="1532534" cy="384048"/>
          </a:xfrm>
          <a:prstGeom prst="roundRect">
            <a:avLst>
              <a:gd name="adj" fmla="val 21429"/>
            </a:avLst>
          </a:prstGeom>
          <a:solidFill>
            <a:srgbClr val="8C2D4A"/>
          </a:solidFill>
          <a:ln w="12700">
            <a:solidFill>
              <a:srgbClr val="8C2D4A"/>
            </a:solidFill>
            <a:prstDash val="solid"/>
          </a:ln>
        </p:spPr>
        <p:txBody>
          <a:bodyPr/>
          <a:lstStyle/>
          <a:p>
            <a:endParaRPr lang="en-US"/>
          </a:p>
        </p:txBody>
      </p:sp>
      <p:sp>
        <p:nvSpPr>
          <p:cNvPr id="4" name="Text 2"/>
          <p:cNvSpPr txBox="1"/>
          <p:nvPr/>
        </p:nvSpPr>
        <p:spPr>
          <a:xfrm>
            <a:off x="457200" y="960120"/>
            <a:ext cx="1532534"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HAYES v PACK</a:t>
            </a:r>
            <a:endParaRPr lang="en-US" sz="1200" dirty="0"/>
          </a:p>
        </p:txBody>
      </p:sp>
      <p:sp>
        <p:nvSpPr>
          <p:cNvPr id="5" name="Shape 3"/>
          <p:cNvSpPr/>
          <p:nvPr/>
        </p:nvSpPr>
        <p:spPr>
          <a:xfrm>
            <a:off x="457200" y="1481328"/>
            <a:ext cx="11277295" cy="3255264"/>
          </a:xfrm>
          <a:prstGeom prst="roundRect">
            <a:avLst>
              <a:gd name="adj" fmla="val 1264"/>
            </a:avLst>
          </a:prstGeom>
          <a:solidFill>
            <a:srgbClr val="FBEEF1"/>
          </a:solidFill>
          <a:ln w="9525">
            <a:solidFill>
              <a:srgbClr val="D99BAE"/>
            </a:solidFill>
            <a:prstDash val="solid"/>
          </a:ln>
        </p:spPr>
        <p:txBody>
          <a:bodyPr/>
          <a:lstStyle/>
          <a:p>
            <a:endParaRPr lang="en-US"/>
          </a:p>
        </p:txBody>
      </p:sp>
      <p:sp>
        <p:nvSpPr>
          <p:cNvPr id="6" name="Text 4"/>
          <p:cNvSpPr txBox="1"/>
          <p:nvPr/>
        </p:nvSpPr>
        <p:spPr>
          <a:xfrm>
            <a:off x="868680" y="1938528"/>
            <a:ext cx="10451592" cy="2340864"/>
          </a:xfrm>
          <a:prstGeom prst="rect">
            <a:avLst/>
          </a:prstGeom>
          <a:noFill/>
          <a:ln/>
        </p:spPr>
        <p:txBody>
          <a:bodyPr wrap="square" lIns="0" tIns="0" rIns="0" bIns="0" rtlCol="0" anchor="ctr"/>
          <a:lstStyle/>
          <a:p>
            <a:pPr marL="0" indent="0" algn="just">
              <a:lnSpc>
                <a:spcPct val="122000"/>
              </a:lnSpc>
              <a:buNone/>
            </a:pPr>
            <a:r>
              <a:rPr lang="en-US" sz="1600" b="1" dirty="0">
                <a:solidFill>
                  <a:srgbClr val="8C2D4A"/>
                </a:solidFill>
                <a:latin typeface="Calibri" pitchFamily="34" charset="0"/>
                <a:ea typeface="Calibri" pitchFamily="34" charset="-122"/>
                <a:cs typeface="Calibri" pitchFamily="34" charset="-120"/>
              </a:rPr>
              <a:t>16.  </a:t>
            </a:r>
            <a:r>
              <a:rPr lang="en-US" sz="1600" dirty="0">
                <a:solidFill>
                  <a:srgbClr val="23262F"/>
                </a:solidFill>
                <a:latin typeface="Calibri" pitchFamily="34" charset="0"/>
                <a:ea typeface="Calibri" pitchFamily="34" charset="-122"/>
                <a:cs typeface="Calibri" pitchFamily="34" charset="-120"/>
              </a:rPr>
              <a:t>In such a scenario, the issue will arise as to whether the court simply leaves the parties to determine how to act in the status quo ante confirmed by the court’s finding that there has been no valid determination for the purposes of the contract (e.g. by leaving the contractual decision-maker to make a fresh determination) or whether the court can itself take the decision. In many contractual contexts, the nature of the decision may be such as to make it obvious that the parties could not have intended that the court would itself be able to make the determination … Sometimes the decision may [be] of a commercial kind, where it is inherently more likely that the parties intended that, in the event that a dispute as to whether a decision had been arrived at in a contractual manner led to a decision that there had been no valid decision for the purposes of the contract, the court could itself reach a binding decision.</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74320"/>
            <a:ext cx="11277295" cy="566928"/>
          </a:xfrm>
          <a:prstGeom prst="rect">
            <a:avLst/>
          </a:prstGeom>
          <a:noFill/>
          <a:ln/>
        </p:spPr>
        <p:txBody>
          <a:bodyPr wrap="square" lIns="0" tIns="0" rIns="0" bIns="0" rtlCol="0" anchor="ctr"/>
          <a:lstStyle/>
          <a:p>
            <a:pPr marL="0" indent="0">
              <a:buNone/>
            </a:pPr>
            <a:r>
              <a:rPr lang="en-US" sz="2400" b="1" i="1" dirty="0">
                <a:solidFill>
                  <a:srgbClr val="1E2761"/>
                </a:solidFill>
                <a:latin typeface="Cambria" pitchFamily="34" charset="0"/>
                <a:ea typeface="Cambria" pitchFamily="34" charset="-122"/>
                <a:cs typeface="Cambria" pitchFamily="34" charset="-120"/>
              </a:rPr>
              <a:t>Braganza v BP Shipping Ltd</a:t>
            </a:r>
            <a:r>
              <a:rPr lang="en-US" sz="2400" b="1" dirty="0">
                <a:solidFill>
                  <a:srgbClr val="1E2761"/>
                </a:solidFill>
                <a:latin typeface="Cambria" pitchFamily="34" charset="0"/>
                <a:ea typeface="Cambria" pitchFamily="34" charset="-122"/>
                <a:cs typeface="Cambria" pitchFamily="34" charset="-120"/>
              </a:rPr>
              <a:t> [2015] 1 WLR 1661, [18]</a:t>
            </a:r>
            <a:endParaRPr lang="en-US" sz="2400" dirty="0"/>
          </a:p>
        </p:txBody>
      </p:sp>
      <p:sp>
        <p:nvSpPr>
          <p:cNvPr id="3" name="Shape 1"/>
          <p:cNvSpPr/>
          <p:nvPr/>
        </p:nvSpPr>
        <p:spPr>
          <a:xfrm>
            <a:off x="457200" y="960120"/>
            <a:ext cx="1371600" cy="384048"/>
          </a:xfrm>
          <a:prstGeom prst="roundRect">
            <a:avLst>
              <a:gd name="adj" fmla="val 21429"/>
            </a:avLst>
          </a:prstGeom>
          <a:solidFill>
            <a:srgbClr val="8C2D4A"/>
          </a:solidFill>
          <a:ln w="12700">
            <a:solidFill>
              <a:srgbClr val="8C2D4A"/>
            </a:solidFill>
            <a:prstDash val="solid"/>
          </a:ln>
        </p:spPr>
        <p:txBody>
          <a:bodyPr/>
          <a:lstStyle/>
          <a:p>
            <a:endParaRPr lang="en-US"/>
          </a:p>
        </p:txBody>
      </p:sp>
      <p:sp>
        <p:nvSpPr>
          <p:cNvPr id="4" name="Text 2"/>
          <p:cNvSpPr txBox="1"/>
          <p:nvPr/>
        </p:nvSpPr>
        <p:spPr>
          <a:xfrm>
            <a:off x="457200" y="960120"/>
            <a:ext cx="1371600"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Arial" pitchFamily="34" charset="0"/>
                <a:ea typeface="Arial" pitchFamily="34" charset="-122"/>
                <a:cs typeface="Arial" pitchFamily="34" charset="-120"/>
              </a:rPr>
              <a:t>BRAGANZA</a:t>
            </a:r>
            <a:endParaRPr lang="en-US" sz="1200" dirty="0"/>
          </a:p>
        </p:txBody>
      </p:sp>
      <p:sp>
        <p:nvSpPr>
          <p:cNvPr id="5" name="Shape 3"/>
          <p:cNvSpPr/>
          <p:nvPr/>
        </p:nvSpPr>
        <p:spPr>
          <a:xfrm>
            <a:off x="457200" y="1481328"/>
            <a:ext cx="11277295" cy="2103120"/>
          </a:xfrm>
          <a:prstGeom prst="roundRect">
            <a:avLst>
              <a:gd name="adj" fmla="val 1957"/>
            </a:avLst>
          </a:prstGeom>
          <a:solidFill>
            <a:srgbClr val="FBEEF1"/>
          </a:solidFill>
          <a:ln w="9525">
            <a:solidFill>
              <a:srgbClr val="D99BAE"/>
            </a:solidFill>
            <a:prstDash val="solid"/>
          </a:ln>
        </p:spPr>
        <p:txBody>
          <a:bodyPr/>
          <a:lstStyle/>
          <a:p>
            <a:endParaRPr lang="en-US"/>
          </a:p>
        </p:txBody>
      </p:sp>
      <p:sp>
        <p:nvSpPr>
          <p:cNvPr id="6" name="Text 4"/>
          <p:cNvSpPr txBox="1"/>
          <p:nvPr/>
        </p:nvSpPr>
        <p:spPr>
          <a:xfrm>
            <a:off x="868680" y="1938528"/>
            <a:ext cx="10451592" cy="1188720"/>
          </a:xfrm>
          <a:prstGeom prst="rect">
            <a:avLst/>
          </a:prstGeom>
          <a:noFill/>
          <a:ln/>
        </p:spPr>
        <p:txBody>
          <a:bodyPr wrap="square" lIns="0" tIns="0" rIns="0" bIns="0" rtlCol="0" anchor="ctr"/>
          <a:lstStyle/>
          <a:p>
            <a:pPr marL="0" indent="0" algn="just">
              <a:lnSpc>
                <a:spcPct val="122000"/>
              </a:lnSpc>
              <a:buNone/>
            </a:pPr>
            <a:r>
              <a:rPr lang="en-US" sz="1600" b="1" dirty="0">
                <a:solidFill>
                  <a:srgbClr val="8C2D4A"/>
                </a:solidFill>
                <a:latin typeface="Calibri" pitchFamily="34" charset="0"/>
                <a:ea typeface="Calibri" pitchFamily="34" charset="-122"/>
                <a:cs typeface="Calibri" pitchFamily="34" charset="-120"/>
              </a:rPr>
              <a:t>18  </a:t>
            </a:r>
            <a:r>
              <a:rPr lang="en-US" sz="1600" dirty="0">
                <a:solidFill>
                  <a:srgbClr val="23262F"/>
                </a:solidFill>
                <a:latin typeface="Calibri" pitchFamily="34" charset="0"/>
                <a:ea typeface="Calibri" pitchFamily="34" charset="-122"/>
                <a:cs typeface="Calibri" pitchFamily="34" charset="-120"/>
              </a:rPr>
              <a:t>Contractual terms in which one party to the contract is given the power to exercise a discretion, or to form an opinion as to relevant facts, are extremely common. It is not for the courts to rewrite the parties’ bargain for them, still less to substitute themselves for the contractually agreed decisionmaker.</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3394</Words>
  <Application>Microsoft Macintosh PowerPoint</Application>
  <PresentationFormat>Widescreen</PresentationFormat>
  <Paragraphs>161</Paragraphs>
  <Slides>22</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Constraints on contractual decision-making: unresolved issues</dc:title>
  <dc:subject>PptxGenJS Presentation</dc:subject>
  <dc:creator>Fred Hobson KC and Vanshaj Jain</dc:creator>
  <cp:lastModifiedBy>Vanshaj Jain</cp:lastModifiedBy>
  <cp:revision>14</cp:revision>
  <dcterms:created xsi:type="dcterms:W3CDTF">2026-09-06T20:55:04Z</dcterms:created>
  <dcterms:modified xsi:type="dcterms:W3CDTF">2026-09-07T16:45:22Z</dcterms:modified>
</cp:coreProperties>
</file>